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5149850"/>
  <p:notesSz cx="9144000" cy="5149850"/>
  <p:defaultTextStyle>
    <a:defPPr>
      <a:defRPr kern="0"/>
    </a:defPPr>
  </p:defaultTextStyle>
  <p:embeddedFontLst>
    <p:embeddedFont>
      <p:font typeface="Arial" panose="00000000000000000000" pitchFamily="34" charset="1"/>
      <p:regular r:id="rId24"/>
      <p:bold r:id="rId25"/>
    </p:embeddedFont>
    <p:embeddedFont>
      <p:font typeface="Calibri" panose="00000000000000000000" pitchFamily="34" charset="1"/>
      <p:regular r:id="rId27"/>
    </p:embeddedFont>
    <p:embeddedFont>
      <p:font typeface="Georgia" panose="00000000000000000000" pitchFamily="18" charset="1"/>
      <p:regular r:id="rId30"/>
      <p:bold r:id="rId31"/>
    </p:embeddedFont>
    <p:embeddedFont>
      <p:font typeface="Gill Sans MT" panose="00000000000000000000" pitchFamily="34" charset="1"/>
      <p:regular r:id="rId28"/>
      <p:bold r:id="rId32"/>
    </p:embeddedFont>
    <p:embeddedFont>
      <p:font typeface="Times New Roman" panose="00000000000000000000" pitchFamily="18" charset="1"/>
      <p:regular r:id="rId23"/>
      <p:bold r:id="rId26"/>
    </p:embeddedFont>
    <p:embeddedFont>
      <p:font typeface="Wingdings" panose="00000000000000000000" pitchFamily="2" charset="2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Relationship Id="rId31" Type="http://schemas.openxmlformats.org/officeDocument/2006/relationships/font" Target="fonts/font9.fntdata"/><Relationship Id="rId32" Type="http://schemas.openxmlformats.org/officeDocument/2006/relationships/font" Target="fonts/font10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514855"/>
            <a:ext cx="9144000" cy="36301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4596383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67836" y="502361"/>
            <a:ext cx="2879725" cy="32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4465"/>
            <a:ext cx="822960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3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.jpg"/><Relationship Id="rId4" Type="http://schemas.openxmlformats.org/officeDocument/2006/relationships/image" Target="../media/image3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1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813560" y="2645663"/>
            <a:ext cx="6477000" cy="0"/>
          </a:xfrm>
          <a:custGeom>
            <a:avLst/>
            <a:gdLst/>
            <a:ahLst/>
            <a:cxnLst/>
            <a:rect l="l" t="t" r="r" b="b"/>
            <a:pathLst>
              <a:path w="6477000" h="0">
                <a:moveTo>
                  <a:pt x="0" y="0"/>
                </a:moveTo>
                <a:lnTo>
                  <a:pt x="6476999" y="0"/>
                </a:lnTo>
              </a:path>
            </a:pathLst>
          </a:custGeom>
          <a:ln w="30480">
            <a:solidFill>
              <a:srgbClr val="B71E4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0168" y="204215"/>
            <a:ext cx="704087" cy="5059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0847" y="1204036"/>
            <a:ext cx="4766945" cy="9163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225"/>
              </a:lnSpc>
              <a:spcBef>
                <a:spcPts val="100"/>
              </a:spcBef>
            </a:pPr>
            <a:r>
              <a:rPr dirty="0" sz="3600" b="0">
                <a:solidFill>
                  <a:srgbClr val="FF0000"/>
                </a:solidFill>
                <a:latin typeface="Times New Roman"/>
                <a:cs typeface="Times New Roman"/>
              </a:rPr>
              <a:t>CAPSTONE</a:t>
            </a:r>
            <a:r>
              <a:rPr dirty="0" sz="3600" spc="-25" b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50" b="0">
                <a:solidFill>
                  <a:srgbClr val="FF0000"/>
                </a:solidFill>
                <a:latin typeface="Times New Roman"/>
                <a:cs typeface="Times New Roman"/>
              </a:rPr>
              <a:t>PROJECT-1</a:t>
            </a:r>
            <a:endParaRPr sz="3600">
              <a:latin typeface="Times New Roman"/>
              <a:cs typeface="Times New Roman"/>
            </a:endParaRPr>
          </a:p>
          <a:p>
            <a:pPr algn="ctr" marR="3810">
              <a:lnSpc>
                <a:spcPts val="2785"/>
              </a:lnSpc>
            </a:pPr>
            <a:r>
              <a:rPr dirty="0" sz="2400" b="0">
                <a:solidFill>
                  <a:srgbClr val="3A2C5A"/>
                </a:solidFill>
                <a:latin typeface="Times New Roman"/>
                <a:cs typeface="Times New Roman"/>
              </a:rPr>
              <a:t>HOTEL</a:t>
            </a:r>
            <a:r>
              <a:rPr dirty="0" sz="2400" spc="-140" b="0">
                <a:solidFill>
                  <a:srgbClr val="3A2C5A"/>
                </a:solidFill>
                <a:latin typeface="Times New Roman"/>
                <a:cs typeface="Times New Roman"/>
              </a:rPr>
              <a:t> </a:t>
            </a:r>
            <a:r>
              <a:rPr dirty="0" sz="2400" b="0">
                <a:solidFill>
                  <a:srgbClr val="3A2C5A"/>
                </a:solidFill>
                <a:latin typeface="Times New Roman"/>
                <a:cs typeface="Times New Roman"/>
              </a:rPr>
              <a:t>BOOKING</a:t>
            </a:r>
            <a:r>
              <a:rPr dirty="0" sz="2400" spc="-114" b="0">
                <a:solidFill>
                  <a:srgbClr val="3A2C5A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0">
                <a:solidFill>
                  <a:srgbClr val="3A2C5A"/>
                </a:solidFill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591180" y="3055061"/>
            <a:ext cx="3985260" cy="824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34745">
              <a:lnSpc>
                <a:spcPts val="2295"/>
              </a:lnSpc>
              <a:spcBef>
                <a:spcPts val="95"/>
              </a:spcBef>
            </a:pPr>
            <a:r>
              <a:rPr dirty="0" u="sng" sz="2000">
                <a:solidFill>
                  <a:srgbClr val="3A2C5A"/>
                </a:solidFill>
                <a:uFill>
                  <a:solidFill>
                    <a:srgbClr val="3A2C5A"/>
                  </a:solidFill>
                </a:uFill>
                <a:latin typeface="Times New Roman"/>
                <a:cs typeface="Times New Roman"/>
              </a:rPr>
              <a:t>TEAM</a:t>
            </a:r>
            <a:r>
              <a:rPr dirty="0" u="sng" sz="2000" spc="-55">
                <a:solidFill>
                  <a:srgbClr val="3A2C5A"/>
                </a:solidFill>
                <a:uFill>
                  <a:solidFill>
                    <a:srgbClr val="3A2C5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10">
                <a:solidFill>
                  <a:srgbClr val="3A2C5A"/>
                </a:solidFill>
                <a:uFill>
                  <a:solidFill>
                    <a:srgbClr val="3A2C5A"/>
                  </a:solidFill>
                </a:uFill>
                <a:latin typeface="Times New Roman"/>
                <a:cs typeface="Times New Roman"/>
              </a:rPr>
              <a:t>MEMBERS</a:t>
            </a:r>
            <a:endParaRPr sz="2000">
              <a:latin typeface="Times New Roman"/>
              <a:cs typeface="Times New Roman"/>
            </a:endParaRPr>
          </a:p>
          <a:p>
            <a:pPr marL="536575" marR="5080" indent="-524510">
              <a:lnSpc>
                <a:spcPts val="1939"/>
              </a:lnSpc>
              <a:spcBef>
                <a:spcPts val="145"/>
              </a:spcBef>
            </a:pPr>
            <a:r>
              <a:rPr dirty="0" sz="1800">
                <a:solidFill>
                  <a:srgbClr val="3A2C5A"/>
                </a:solidFill>
                <a:latin typeface="Times New Roman"/>
                <a:cs typeface="Times New Roman"/>
              </a:rPr>
              <a:t>RAKESH</a:t>
            </a:r>
            <a:r>
              <a:rPr dirty="0" sz="1800" spc="-95">
                <a:solidFill>
                  <a:srgbClr val="3A2C5A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A2C5A"/>
                </a:solidFill>
                <a:latin typeface="Times New Roman"/>
                <a:cs typeface="Times New Roman"/>
              </a:rPr>
              <a:t>SAHOO</a:t>
            </a:r>
            <a:r>
              <a:rPr dirty="0" sz="1800" spc="-65">
                <a:solidFill>
                  <a:srgbClr val="3A2C5A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A2C5A"/>
                </a:solidFill>
                <a:latin typeface="Times New Roman"/>
                <a:cs typeface="Times New Roman"/>
              </a:rPr>
              <a:t>,MAHESH</a:t>
            </a:r>
            <a:r>
              <a:rPr dirty="0" sz="1800" spc="-75">
                <a:solidFill>
                  <a:srgbClr val="3A2C5A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3A2C5A"/>
                </a:solidFill>
                <a:latin typeface="Times New Roman"/>
                <a:cs typeface="Times New Roman"/>
              </a:rPr>
              <a:t>PATKI </a:t>
            </a:r>
            <a:r>
              <a:rPr dirty="0" sz="1800" spc="-20">
                <a:solidFill>
                  <a:srgbClr val="3A2C5A"/>
                </a:solidFill>
                <a:latin typeface="Times New Roman"/>
                <a:cs typeface="Times New Roman"/>
              </a:rPr>
              <a:t>LUBNA</a:t>
            </a:r>
            <a:r>
              <a:rPr dirty="0" sz="1800" spc="-120">
                <a:solidFill>
                  <a:srgbClr val="3A2C5A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A2C5A"/>
                </a:solidFill>
                <a:latin typeface="Times New Roman"/>
                <a:cs typeface="Times New Roman"/>
              </a:rPr>
              <a:t>ZARIN,</a:t>
            </a:r>
            <a:r>
              <a:rPr dirty="0" sz="1800" spc="-25">
                <a:solidFill>
                  <a:srgbClr val="3A2C5A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3A2C5A"/>
                </a:solidFill>
                <a:latin typeface="Times New Roman"/>
                <a:cs typeface="Times New Roman"/>
              </a:rPr>
              <a:t>SHAHBAZ </a:t>
            </a:r>
            <a:r>
              <a:rPr dirty="0" sz="1800" spc="-20">
                <a:solidFill>
                  <a:srgbClr val="3A2C5A"/>
                </a:solidFill>
                <a:latin typeface="Times New Roman"/>
                <a:cs typeface="Times New Roman"/>
              </a:rPr>
              <a:t>KHAN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96823" y="195071"/>
            <a:ext cx="8031480" cy="3264535"/>
            <a:chOff x="496823" y="195071"/>
            <a:chExt cx="8031480" cy="32645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823" y="533399"/>
              <a:ext cx="7412735" cy="292608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943" y="728471"/>
              <a:ext cx="6842759" cy="23561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4216" y="195071"/>
              <a:ext cx="704087" cy="50292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34772" y="277114"/>
            <a:ext cx="4998085" cy="38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dirty="0" u="sng" sz="1200" spc="-1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200" spc="-5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15"/>
              </a:lnSpc>
            </a:pPr>
            <a:r>
              <a:rPr dirty="0" sz="1200" spc="-65" b="1">
                <a:solidFill>
                  <a:srgbClr val="1F1F1F"/>
                </a:solidFill>
                <a:latin typeface="Arial"/>
                <a:cs typeface="Arial"/>
              </a:rPr>
              <a:t>room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 type</a:t>
            </a:r>
            <a:r>
              <a:rPr dirty="0" sz="1200" spc="-1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1F1F1F"/>
                </a:solidFill>
                <a:latin typeface="Arial"/>
                <a:cs typeface="Arial"/>
              </a:rPr>
              <a:t>is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1F1F1F"/>
                </a:solidFill>
                <a:latin typeface="Arial"/>
                <a:cs typeface="Arial"/>
              </a:rPr>
              <a:t>in</a:t>
            </a:r>
            <a:r>
              <a:rPr dirty="0" sz="1200" spc="-1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most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1F1F1F"/>
                </a:solidFill>
                <a:latin typeface="Arial"/>
                <a:cs typeface="Arial"/>
              </a:rPr>
              <a:t>demand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60" b="1">
                <a:solidFill>
                  <a:srgbClr val="1F1F1F"/>
                </a:solidFill>
                <a:latin typeface="Arial"/>
                <a:cs typeface="Arial"/>
              </a:rPr>
              <a:t>and</a:t>
            </a:r>
            <a:r>
              <a:rPr dirty="0" sz="1200" spc="-2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65" b="1">
                <a:solidFill>
                  <a:srgbClr val="1F1F1F"/>
                </a:solidFill>
                <a:latin typeface="Arial"/>
                <a:cs typeface="Arial"/>
              </a:rPr>
              <a:t>which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1F1F1F"/>
                </a:solidFill>
                <a:latin typeface="Arial"/>
                <a:cs typeface="Arial"/>
              </a:rPr>
              <a:t>room</a:t>
            </a:r>
            <a:r>
              <a:rPr dirty="0" sz="1200" spc="1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type</a:t>
            </a:r>
            <a:r>
              <a:rPr dirty="0" sz="1200" spc="-1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generates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highest</a:t>
            </a:r>
            <a:r>
              <a:rPr dirty="0" sz="1200" spc="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1F1F1F"/>
                </a:solidFill>
                <a:latin typeface="Arial"/>
                <a:cs typeface="Arial"/>
              </a:rPr>
              <a:t>adr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96620" y="3354451"/>
            <a:ext cx="74612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5745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333333"/>
                </a:solidFill>
                <a:latin typeface="Arial"/>
                <a:cs typeface="Arial"/>
              </a:rPr>
              <a:t>Fig</a:t>
            </a:r>
            <a:r>
              <a:rPr dirty="0" sz="1200" spc="-2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200" spc="-4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Arial"/>
                <a:cs typeface="Arial"/>
              </a:rPr>
              <a:t>Analysis</a:t>
            </a:r>
            <a:r>
              <a:rPr dirty="0" sz="120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33333"/>
                </a:solidFill>
                <a:latin typeface="Arial"/>
                <a:cs typeface="Arial"/>
              </a:rPr>
              <a:t>Room</a:t>
            </a:r>
            <a:r>
              <a:rPr dirty="0" sz="1200" spc="-3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Arial"/>
                <a:cs typeface="Arial"/>
              </a:rPr>
              <a:t>Demand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As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shown</a:t>
            </a:r>
            <a:r>
              <a:rPr dirty="0" sz="12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dirty="0" sz="1200" spc="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fig</a:t>
            </a:r>
            <a:r>
              <a:rPr dirty="0" sz="1200" spc="-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333333"/>
                </a:solidFill>
                <a:latin typeface="Arial"/>
                <a:cs typeface="Arial"/>
              </a:rPr>
              <a:t>Most</a:t>
            </a:r>
            <a:r>
              <a:rPr dirty="0" sz="12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F1F1F"/>
                </a:solidFill>
                <a:latin typeface="Arial"/>
                <a:cs typeface="Arial"/>
              </a:rPr>
              <a:t>demanded</a:t>
            </a:r>
            <a:r>
              <a:rPr dirty="0" sz="12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room</a:t>
            </a:r>
            <a:r>
              <a:rPr dirty="0" sz="12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type</a:t>
            </a:r>
            <a:r>
              <a:rPr dirty="0" sz="12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is </a:t>
            </a:r>
            <a:r>
              <a:rPr dirty="0" sz="1200" spc="-45">
                <a:solidFill>
                  <a:srgbClr val="1F1F1F"/>
                </a:solidFill>
                <a:latin typeface="Arial"/>
                <a:cs typeface="Arial"/>
              </a:rPr>
              <a:t>A,</a:t>
            </a:r>
            <a:r>
              <a:rPr dirty="0" sz="1200" spc="-7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but</a:t>
            </a:r>
            <a:r>
              <a:rPr dirty="0" sz="12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better</a:t>
            </a:r>
            <a:r>
              <a:rPr dirty="0" sz="1200" spc="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adr</a:t>
            </a:r>
            <a:r>
              <a:rPr dirty="0" sz="1200" spc="-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rooms</a:t>
            </a:r>
            <a:r>
              <a:rPr dirty="0" sz="12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1F1F1F"/>
                </a:solidFill>
                <a:latin typeface="Arial"/>
                <a:cs typeface="Arial"/>
              </a:rPr>
              <a:t>are</a:t>
            </a:r>
            <a:r>
              <a:rPr dirty="0" sz="12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200" spc="2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type</a:t>
            </a:r>
            <a:r>
              <a:rPr dirty="0" sz="12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5">
                <a:solidFill>
                  <a:srgbClr val="1F1F1F"/>
                </a:solidFill>
                <a:latin typeface="Arial"/>
                <a:cs typeface="Arial"/>
              </a:rPr>
              <a:t>H,</a:t>
            </a:r>
            <a:r>
              <a:rPr dirty="0" sz="1200" spc="-7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140">
                <a:solidFill>
                  <a:srgbClr val="1F1F1F"/>
                </a:solidFill>
                <a:latin typeface="Arial"/>
                <a:cs typeface="Arial"/>
              </a:rPr>
              <a:t>G</a:t>
            </a:r>
            <a:r>
              <a:rPr dirty="0" sz="1200" spc="-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and</a:t>
            </a:r>
            <a:r>
              <a:rPr dirty="0" sz="1200" spc="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110">
                <a:solidFill>
                  <a:srgbClr val="1F1F1F"/>
                </a:solidFill>
                <a:latin typeface="Arial"/>
                <a:cs typeface="Arial"/>
              </a:rPr>
              <a:t>F</a:t>
            </a:r>
            <a:r>
              <a:rPr dirty="0" sz="1200" spc="-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also.</a:t>
            </a:r>
            <a:r>
              <a:rPr dirty="0" sz="1200" spc="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Hotels</a:t>
            </a:r>
            <a:r>
              <a:rPr dirty="0" sz="1200" spc="-2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F1F1F"/>
                </a:solidFill>
                <a:latin typeface="Arial"/>
                <a:cs typeface="Arial"/>
              </a:rPr>
              <a:t>should increase</a:t>
            </a:r>
            <a:r>
              <a:rPr dirty="0" sz="12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the</a:t>
            </a:r>
            <a:r>
              <a:rPr dirty="0" sz="1200" spc="-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no.</a:t>
            </a:r>
            <a:r>
              <a:rPr dirty="0" sz="1200" spc="-2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200" spc="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room</a:t>
            </a:r>
            <a:r>
              <a:rPr dirty="0" sz="1200" spc="-4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types</a:t>
            </a:r>
            <a:r>
              <a:rPr dirty="0" sz="1200" spc="-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A</a:t>
            </a:r>
            <a:r>
              <a:rPr dirty="0" sz="12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and</a:t>
            </a:r>
            <a:r>
              <a:rPr dirty="0" sz="12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H</a:t>
            </a:r>
            <a:r>
              <a:rPr dirty="0" sz="1200" spc="-4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to</a:t>
            </a:r>
            <a:r>
              <a:rPr dirty="0" sz="12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maximize</a:t>
            </a:r>
            <a:r>
              <a:rPr dirty="0" sz="1200" spc="-4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F1F1F"/>
                </a:solidFill>
                <a:latin typeface="Arial"/>
                <a:cs typeface="Arial"/>
              </a:rPr>
              <a:t>revenue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95527"/>
            <a:ext cx="4645660" cy="3078480"/>
            <a:chOff x="0" y="795527"/>
            <a:chExt cx="4645660" cy="30784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5527"/>
              <a:ext cx="4645152" cy="307848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90599"/>
              <a:ext cx="4270248" cy="2508504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3752" y="713231"/>
            <a:ext cx="3755135" cy="21336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21040" y="0"/>
            <a:ext cx="704088" cy="50291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76859" y="188721"/>
            <a:ext cx="32632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u="sng" sz="1200" spc="-1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200" spc="-5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meal</a:t>
            </a:r>
            <a:r>
              <a:rPr dirty="0" sz="1200" spc="-5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type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1F1F1F"/>
                </a:solidFill>
                <a:latin typeface="Arial"/>
                <a:cs typeface="Arial"/>
              </a:rPr>
              <a:t>is</a:t>
            </a:r>
            <a:r>
              <a:rPr dirty="0" sz="1200" spc="-1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most</a:t>
            </a:r>
            <a:r>
              <a:rPr dirty="0" sz="1200" spc="-4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preferred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meal</a:t>
            </a:r>
            <a:r>
              <a:rPr dirty="0" sz="1200" spc="-4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1F1F1F"/>
                </a:solidFill>
                <a:latin typeface="Arial"/>
                <a:cs typeface="Arial"/>
              </a:rPr>
              <a:t>customers: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200">
                <a:latin typeface="Arial"/>
                <a:cs typeface="Arial"/>
              </a:rPr>
              <a:t>Here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we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will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count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plot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plot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788" y="3714089"/>
            <a:ext cx="382333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2669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Fig.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meal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preferred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1200">
                <a:latin typeface="Arial"/>
                <a:cs typeface="Arial"/>
              </a:rPr>
              <a:t>As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shown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fig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Most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preferred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meal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type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BB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(Bed </a:t>
            </a:r>
            <a:r>
              <a:rPr dirty="0" sz="1200" spc="-25">
                <a:latin typeface="Arial"/>
                <a:cs typeface="Arial"/>
              </a:rPr>
              <a:t>and </a:t>
            </a:r>
            <a:r>
              <a:rPr dirty="0" sz="1200" spc="-10">
                <a:latin typeface="Arial"/>
                <a:cs typeface="Arial"/>
              </a:rPr>
              <a:t>breakfast).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091176" y="99061"/>
            <a:ext cx="3200400" cy="584835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u="sng" sz="1100" spc="-1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100" spc="-5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114"/>
              </a:spcBef>
            </a:pPr>
            <a:r>
              <a:rPr dirty="0" u="sng" sz="120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Hotel</a:t>
            </a:r>
            <a:r>
              <a:rPr dirty="0" u="sng" sz="1200" spc="-35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wise</a:t>
            </a:r>
            <a:r>
              <a:rPr dirty="0" u="sng" sz="1200" spc="-5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spc="-1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  <a:p>
            <a:pPr marL="48895">
              <a:lnSpc>
                <a:spcPts val="1430"/>
              </a:lnSpc>
            </a:pPr>
            <a:r>
              <a:rPr dirty="0" sz="1200" spc="-65" b="1">
                <a:solidFill>
                  <a:srgbClr val="1F1F1F"/>
                </a:solidFill>
                <a:latin typeface="Arial"/>
                <a:cs typeface="Arial"/>
              </a:rPr>
              <a:t>What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1F1F1F"/>
                </a:solidFill>
                <a:latin typeface="Arial"/>
                <a:cs typeface="Arial"/>
              </a:rPr>
              <a:t>is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1F1F1F"/>
                </a:solidFill>
                <a:latin typeface="Arial"/>
                <a:cs typeface="Arial"/>
              </a:rPr>
              <a:t>percentage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65" b="1">
                <a:solidFill>
                  <a:srgbClr val="1F1F1F"/>
                </a:solidFill>
                <a:latin typeface="Arial"/>
                <a:cs typeface="Arial"/>
              </a:rPr>
              <a:t>bookings</a:t>
            </a:r>
            <a:r>
              <a:rPr dirty="0" sz="1200" spc="-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each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 hotel?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07711" y="3363595"/>
            <a:ext cx="4229735" cy="1032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604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As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seen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fig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most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 the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peoples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choose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city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hotel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then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Resort </a:t>
            </a:r>
            <a:r>
              <a:rPr dirty="0" sz="1100">
                <a:latin typeface="Arial"/>
                <a:cs typeface="Arial"/>
              </a:rPr>
              <a:t>around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60%</a:t>
            </a:r>
            <a:r>
              <a:rPr dirty="0" sz="11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bookings</a:t>
            </a:r>
            <a:endParaRPr sz="1100">
              <a:latin typeface="Arial"/>
              <a:cs typeface="Arial"/>
            </a:endParaRPr>
          </a:p>
          <a:p>
            <a:pPr marL="12700" marR="5080" indent="39370">
              <a:lnSpc>
                <a:spcPct val="100000"/>
              </a:lnSpc>
            </a:pP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are</a:t>
            </a:r>
            <a:r>
              <a:rPr dirty="0" sz="1100" spc="-4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done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in</a:t>
            </a:r>
            <a:r>
              <a:rPr dirty="0" sz="11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'City</a:t>
            </a:r>
            <a:r>
              <a:rPr dirty="0" sz="11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Hotel'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nd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40</a:t>
            </a:r>
            <a:r>
              <a:rPr dirty="0" sz="1100" spc="-5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%</a:t>
            </a:r>
            <a:r>
              <a:rPr dirty="0" sz="1100" spc="-4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bookings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are</a:t>
            </a:r>
            <a:r>
              <a:rPr dirty="0" sz="1100" spc="-5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done</a:t>
            </a:r>
            <a:r>
              <a:rPr dirty="0" sz="1100" spc="-2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in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'Resort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Hotel'. </a:t>
            </a:r>
            <a:r>
              <a:rPr dirty="0" sz="1100">
                <a:latin typeface="Arial"/>
                <a:cs typeface="Arial"/>
              </a:rPr>
              <a:t>Form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this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can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also say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'City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Hotel'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has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more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avg adr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as </a:t>
            </a:r>
            <a:r>
              <a:rPr dirty="0" sz="1100">
                <a:latin typeface="Arial"/>
                <a:cs typeface="Arial"/>
              </a:rPr>
              <a:t>compared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'Resort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Hotel’,</a:t>
            </a:r>
            <a:endParaRPr sz="11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"/>
                <a:cs typeface="Arial"/>
              </a:rPr>
              <a:t>hence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'City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Hotel'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is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having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more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revenue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than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'Resort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Hotel'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2583"/>
            <a:ext cx="4337304" cy="252374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5359" y="929639"/>
            <a:ext cx="3550920" cy="245668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82711" y="60959"/>
            <a:ext cx="704088" cy="50292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94740" y="75691"/>
            <a:ext cx="10458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Gill Sans MT"/>
                <a:cs typeface="Gill Sans MT"/>
              </a:rPr>
              <a:t>Observation-</a:t>
            </a:r>
            <a:r>
              <a:rPr dirty="0" u="sng" sz="1200" spc="-5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Gill Sans MT"/>
                <a:cs typeface="Gill Sans MT"/>
              </a:rPr>
              <a:t>7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53059" y="411225"/>
            <a:ext cx="26898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What</a:t>
            </a:r>
            <a:r>
              <a:rPr dirty="0" sz="1100" spc="-5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is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preferred</a:t>
            </a:r>
            <a:r>
              <a:rPr dirty="0" sz="1100" spc="-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stay</a:t>
            </a:r>
            <a:r>
              <a:rPr dirty="0" sz="1100" spc="-4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length</a:t>
            </a:r>
            <a:r>
              <a:rPr dirty="0" sz="1100" spc="-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in</a:t>
            </a:r>
            <a:r>
              <a:rPr dirty="0" sz="1100" spc="-4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each</a:t>
            </a:r>
            <a:r>
              <a:rPr dirty="0" sz="11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hotel?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4084" y="3589146"/>
            <a:ext cx="4269740" cy="727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70610">
              <a:lnSpc>
                <a:spcPts val="1195"/>
              </a:lnSpc>
              <a:spcBef>
                <a:spcPts val="105"/>
              </a:spcBef>
            </a:pPr>
            <a:r>
              <a:rPr dirty="0" sz="1000">
                <a:latin typeface="Calibri"/>
                <a:cs typeface="Calibri"/>
              </a:rPr>
              <a:t>Fig.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total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stay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count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>
                <a:latin typeface="Arial"/>
                <a:cs typeface="Arial"/>
              </a:rPr>
              <a:t>Most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common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stay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length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is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less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than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4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days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and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generally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Arial"/>
                <a:cs typeface="Arial"/>
              </a:rPr>
              <a:t>people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prefer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City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hotel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for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short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stay, </a:t>
            </a:r>
            <a:r>
              <a:rPr dirty="0" sz="1200">
                <a:latin typeface="Arial"/>
                <a:cs typeface="Arial"/>
              </a:rPr>
              <a:t>but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for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long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stays,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Resort </a:t>
            </a:r>
            <a:r>
              <a:rPr dirty="0" sz="1200">
                <a:latin typeface="Arial"/>
                <a:cs typeface="Arial"/>
              </a:rPr>
              <a:t>Hotel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is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preferred.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65623" y="368553"/>
            <a:ext cx="2287270" cy="374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u="sng" sz="1200" spc="-1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200" spc="-5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20">
                <a:latin typeface="Arial"/>
                <a:cs typeface="Arial"/>
              </a:rPr>
              <a:t>Which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hotel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has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longer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waiting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time?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22240" y="3647058"/>
            <a:ext cx="2884805" cy="529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City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hotel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has</a:t>
            </a:r>
            <a:r>
              <a:rPr dirty="0" sz="1100" spc="-4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significantly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longer</a:t>
            </a:r>
            <a:r>
              <a:rPr dirty="0" sz="1100" spc="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waiting</a:t>
            </a:r>
            <a:r>
              <a:rPr dirty="0" sz="11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1F1F1F"/>
                </a:solidFill>
                <a:latin typeface="Arial"/>
                <a:cs typeface="Arial"/>
              </a:rPr>
              <a:t>time,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hence</a:t>
            </a:r>
            <a:r>
              <a:rPr dirty="0" sz="11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City</a:t>
            </a:r>
            <a:r>
              <a:rPr dirty="0" sz="11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Hotel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is</a:t>
            </a:r>
            <a:r>
              <a:rPr dirty="0" sz="1100" spc="-5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much</a:t>
            </a:r>
            <a:r>
              <a:rPr dirty="0" sz="1100" spc="-5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busier</a:t>
            </a:r>
            <a:r>
              <a:rPr dirty="0" sz="11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than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Resort Hotel.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2" y="1310639"/>
            <a:ext cx="3523488" cy="21335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5488" y="975359"/>
            <a:ext cx="3724656" cy="159715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3776" y="24383"/>
            <a:ext cx="704087" cy="50596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8468" y="197865"/>
            <a:ext cx="3815715" cy="987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200" spc="-25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9: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200"/>
              </a:lnSpc>
            </a:pPr>
            <a:r>
              <a:rPr dirty="0" sz="1100" b="1">
                <a:solidFill>
                  <a:srgbClr val="333333"/>
                </a:solidFill>
                <a:latin typeface="Arial"/>
                <a:cs typeface="Arial"/>
              </a:rPr>
              <a:t>Which</a:t>
            </a:r>
            <a:r>
              <a:rPr dirty="0" sz="1100" spc="-3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333333"/>
                </a:solidFill>
                <a:latin typeface="Arial"/>
                <a:cs typeface="Arial"/>
              </a:rPr>
              <a:t>hotel</a:t>
            </a:r>
            <a:r>
              <a:rPr dirty="0" sz="110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333333"/>
                </a:solidFill>
                <a:latin typeface="Arial"/>
                <a:cs typeface="Arial"/>
              </a:rPr>
              <a:t>has</a:t>
            </a:r>
            <a:r>
              <a:rPr dirty="0" sz="1100" spc="-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333333"/>
                </a:solidFill>
                <a:latin typeface="Arial"/>
                <a:cs typeface="Arial"/>
              </a:rPr>
              <a:t>higher</a:t>
            </a:r>
            <a:r>
              <a:rPr dirty="0" sz="110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333333"/>
                </a:solidFill>
                <a:latin typeface="Arial"/>
                <a:cs typeface="Arial"/>
              </a:rPr>
              <a:t>bookings cancellation</a:t>
            </a:r>
            <a:r>
              <a:rPr dirty="0" sz="110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333333"/>
                </a:solidFill>
                <a:latin typeface="Arial"/>
                <a:cs typeface="Arial"/>
              </a:rPr>
              <a:t>rate. </a:t>
            </a: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Selecting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dirty="0" sz="10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counting</a:t>
            </a:r>
            <a:r>
              <a:rPr dirty="0" sz="1000" spc="-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number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0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cancelled</a:t>
            </a:r>
            <a:r>
              <a:rPr dirty="0" sz="1000" spc="-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bookings</a:t>
            </a:r>
            <a:r>
              <a:rPr dirty="0" sz="10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for</a:t>
            </a:r>
            <a:r>
              <a:rPr dirty="0" sz="1000" spc="-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each</a:t>
            </a:r>
            <a:r>
              <a:rPr dirty="0" sz="1000" spc="-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hotel. Counting</a:t>
            </a:r>
            <a:r>
              <a:rPr dirty="0" sz="1000" spc="-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total</a:t>
            </a:r>
            <a:r>
              <a:rPr dirty="0" sz="1000" spc="-3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number</a:t>
            </a:r>
            <a:r>
              <a:rPr dirty="0" sz="10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0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bookings</a:t>
            </a:r>
            <a:r>
              <a:rPr dirty="0" sz="10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for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each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type</a:t>
            </a:r>
            <a:r>
              <a:rPr dirty="0" sz="1000" spc="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0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hotel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90"/>
              </a:lnSpc>
              <a:spcBef>
                <a:spcPts val="25"/>
              </a:spcBef>
            </a:pP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Calculating</a:t>
            </a:r>
            <a:r>
              <a:rPr dirty="0" sz="1000" spc="-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cancel</a:t>
            </a:r>
            <a:r>
              <a:rPr dirty="0" sz="10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percentage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after</a:t>
            </a:r>
            <a:r>
              <a:rPr dirty="0" sz="10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plotting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this</a:t>
            </a:r>
            <a:r>
              <a:rPr dirty="0" sz="10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dirty="0" sz="1000" spc="-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table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33333"/>
                </a:solidFill>
                <a:latin typeface="Arial"/>
                <a:cs typeface="Arial"/>
              </a:rPr>
              <a:t>here</a:t>
            </a:r>
            <a:r>
              <a:rPr dirty="0" sz="10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we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can</a:t>
            </a:r>
            <a:r>
              <a:rPr dirty="0" sz="10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333333"/>
                </a:solidFill>
                <a:latin typeface="Arial"/>
                <a:cs typeface="Arial"/>
              </a:rPr>
              <a:t>seen</a:t>
            </a:r>
            <a:r>
              <a:rPr dirty="0" sz="10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333333"/>
                </a:solidFill>
                <a:latin typeface="Arial"/>
                <a:cs typeface="Arial"/>
              </a:rPr>
              <a:t>that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53559" y="155194"/>
            <a:ext cx="1177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200" spc="-25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10: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53559" y="524002"/>
            <a:ext cx="43916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Both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hotels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have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very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small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percentage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that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customer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will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repeat, </a:t>
            </a:r>
            <a:r>
              <a:rPr dirty="0" sz="1200">
                <a:latin typeface="Arial"/>
                <a:cs typeface="Arial"/>
              </a:rPr>
              <a:t>but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Resort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hotel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has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slightly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higher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repeat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%</a:t>
            </a:r>
            <a:r>
              <a:rPr dirty="0" sz="1200" spc="-5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than</a:t>
            </a:r>
            <a:r>
              <a:rPr dirty="0" sz="1200" spc="-5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City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Hotel.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20116" y="3525139"/>
            <a:ext cx="30727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Fig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Hotel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cancelation</a:t>
            </a:r>
            <a:r>
              <a:rPr dirty="0" sz="1100" spc="53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rate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"/>
                <a:cs typeface="Arial"/>
              </a:rPr>
              <a:t>Almost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30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%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 City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Hotel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bookings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got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canceled.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" y="1417319"/>
            <a:ext cx="5160263" cy="23561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0168" y="204215"/>
            <a:ext cx="704087" cy="50596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7696" y="993647"/>
            <a:ext cx="3523488" cy="341985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59156" y="60705"/>
            <a:ext cx="3983354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800" spc="-25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11: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390"/>
              </a:spcBef>
            </a:pPr>
            <a:r>
              <a:rPr dirty="0" sz="1800" spc="-45" b="1">
                <a:solidFill>
                  <a:srgbClr val="1F1F1F"/>
                </a:solidFill>
                <a:latin typeface="Arial"/>
                <a:cs typeface="Arial"/>
              </a:rPr>
              <a:t>the</a:t>
            </a:r>
            <a:r>
              <a:rPr dirty="0" sz="1800" spc="-7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800" spc="-60" b="1">
                <a:solidFill>
                  <a:srgbClr val="1F1F1F"/>
                </a:solidFill>
                <a:latin typeface="Arial"/>
                <a:cs typeface="Arial"/>
              </a:rPr>
              <a:t>most</a:t>
            </a:r>
            <a:r>
              <a:rPr dirty="0" sz="1800" spc="-5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800" spc="-90" b="1">
                <a:solidFill>
                  <a:srgbClr val="1F1F1F"/>
                </a:solidFill>
                <a:latin typeface="Arial"/>
                <a:cs typeface="Arial"/>
              </a:rPr>
              <a:t>common</a:t>
            </a:r>
            <a:r>
              <a:rPr dirty="0" sz="1800" spc="-3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800" spc="-80" b="1">
                <a:solidFill>
                  <a:srgbClr val="1F1F1F"/>
                </a:solidFill>
                <a:latin typeface="Arial"/>
                <a:cs typeface="Arial"/>
              </a:rPr>
              <a:t>channel</a:t>
            </a:r>
            <a:r>
              <a:rPr dirty="0" sz="1800" spc="-4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1F1F1F"/>
                </a:solidFill>
                <a:latin typeface="Arial"/>
                <a:cs typeface="Arial"/>
              </a:rPr>
              <a:t>for</a:t>
            </a:r>
            <a:r>
              <a:rPr dirty="0" sz="1800" spc="-4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1F1F1F"/>
                </a:solidFill>
                <a:latin typeface="Arial"/>
                <a:cs typeface="Arial"/>
              </a:rPr>
              <a:t>booking </a:t>
            </a:r>
            <a:r>
              <a:rPr dirty="0" sz="1800" spc="-10" b="1">
                <a:solidFill>
                  <a:srgbClr val="1F1F1F"/>
                </a:solidFill>
                <a:latin typeface="Arial"/>
                <a:cs typeface="Arial"/>
              </a:rPr>
              <a:t>hotels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78916" y="3741826"/>
            <a:ext cx="3912235" cy="5715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dirty="0" sz="1800" b="1">
                <a:latin typeface="Arial"/>
                <a:cs typeface="Arial"/>
              </a:rPr>
              <a:t>As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shown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fig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TA/TO</a:t>
            </a:r>
            <a:r>
              <a:rPr dirty="0" sz="1800" b="1">
                <a:latin typeface="Arial"/>
                <a:cs typeface="Arial"/>
              </a:rPr>
              <a:t> has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most </a:t>
            </a:r>
            <a:r>
              <a:rPr dirty="0" sz="1800" spc="-10" b="1">
                <a:latin typeface="Arial"/>
                <a:cs typeface="Arial"/>
              </a:rPr>
              <a:t>commonly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booking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channel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0168" y="204215"/>
            <a:ext cx="704087" cy="5059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276" y="722198"/>
            <a:ext cx="3472815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317625" marR="5080" indent="-130492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CONCLUSION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 spc="-10"/>
              <a:t>FUTURE </a:t>
            </a:r>
            <a:r>
              <a:rPr dirty="0" spc="-20"/>
              <a:t>WORK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807589" y="1600961"/>
            <a:ext cx="3641090" cy="27673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7305" marR="16510" indent="-2540">
              <a:lnSpc>
                <a:spcPct val="99800"/>
              </a:lnSpc>
              <a:spcBef>
                <a:spcPts val="105"/>
              </a:spcBef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dataset contains</a:t>
            </a:r>
            <a:r>
              <a:rPr dirty="0" sz="1800" spc="-10">
                <a:latin typeface="Times New Roman"/>
                <a:cs typeface="Times New Roman"/>
              </a:rPr>
              <a:t> immense </a:t>
            </a:r>
            <a:r>
              <a:rPr dirty="0" sz="1800">
                <a:latin typeface="Times New Roman"/>
                <a:cs typeface="Times New Roman"/>
              </a:rPr>
              <a:t>possibilities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toimprove</a:t>
            </a:r>
            <a:r>
              <a:rPr dirty="0" sz="1800" spc="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business</a:t>
            </a:r>
            <a:r>
              <a:rPr dirty="0" sz="1800" spc="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values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positive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impact.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not </a:t>
            </a:r>
            <a:r>
              <a:rPr dirty="0" sz="1800">
                <a:latin typeface="Times New Roman"/>
                <a:cs typeface="Times New Roman"/>
              </a:rPr>
              <a:t>limited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25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problem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taken</a:t>
            </a:r>
            <a:r>
              <a:rPr dirty="0" sz="1800" spc="-25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into </a:t>
            </a:r>
            <a:r>
              <a:rPr dirty="0" sz="1800">
                <a:latin typeface="Times New Roman"/>
                <a:cs typeface="Times New Roman"/>
              </a:rPr>
              <a:t>consideration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project.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 has </a:t>
            </a:r>
            <a:r>
              <a:rPr dirty="0" sz="1800" spc="-20">
                <a:latin typeface="Times New Roman"/>
                <a:cs typeface="Times New Roman"/>
              </a:rPr>
              <a:t>user-</a:t>
            </a:r>
            <a:r>
              <a:rPr dirty="0" sz="1800">
                <a:latin typeface="Times New Roman"/>
                <a:cs typeface="Times New Roman"/>
              </a:rPr>
              <a:t>friendly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front-</a:t>
            </a:r>
            <a:r>
              <a:rPr dirty="0" sz="1800">
                <a:latin typeface="Times New Roman"/>
                <a:cs typeface="Times New Roman"/>
              </a:rPr>
              <a:t>end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user </a:t>
            </a:r>
            <a:r>
              <a:rPr dirty="0" sz="1800">
                <a:latin typeface="Times New Roman"/>
                <a:cs typeface="Times New Roman"/>
              </a:rPr>
              <a:t>interface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then 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one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 </a:t>
            </a:r>
            <a:r>
              <a:rPr dirty="0" sz="1800" spc="-20">
                <a:latin typeface="Times New Roman"/>
                <a:cs typeface="Times New Roman"/>
              </a:rPr>
              <a:t>full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analysis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0168" y="204215"/>
            <a:ext cx="704087" cy="5059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ACKNOWLEDGEMENT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895980" y="810641"/>
            <a:ext cx="3590925" cy="3178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5720" marR="5080">
              <a:lnSpc>
                <a:spcPct val="114999"/>
              </a:lnSpc>
              <a:spcBef>
                <a:spcPts val="90"/>
              </a:spcBef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project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was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completed by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Rakesh </a:t>
            </a:r>
            <a:r>
              <a:rPr dirty="0" sz="1800">
                <a:latin typeface="Times New Roman"/>
                <a:cs typeface="Times New Roman"/>
              </a:rPr>
              <a:t>Sahoo,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Mahesh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Patki,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Lubna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Zarin, </a:t>
            </a:r>
            <a:r>
              <a:rPr dirty="0" sz="1800">
                <a:latin typeface="Times New Roman"/>
                <a:cs typeface="Times New Roman"/>
              </a:rPr>
              <a:t>Shahbaz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Khan.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60">
                <a:latin typeface="Times New Roman"/>
                <a:cs typeface="Times New Roman"/>
              </a:rPr>
              <a:t>We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extremely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grateful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2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  <a:p>
            <a:pPr marL="12700" marR="13970">
              <a:lnSpc>
                <a:spcPct val="114999"/>
              </a:lnSpc>
              <a:spcBef>
                <a:spcPts val="10"/>
              </a:spcBef>
            </a:pPr>
            <a:r>
              <a:rPr dirty="0" sz="1800">
                <a:latin typeface="Times New Roman"/>
                <a:cs typeface="Times New Roman"/>
              </a:rPr>
              <a:t>celebrated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authors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whose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precious </a:t>
            </a:r>
            <a:r>
              <a:rPr dirty="0" sz="1800">
                <a:latin typeface="Times New Roman"/>
                <a:cs typeface="Times New Roman"/>
              </a:rPr>
              <a:t>works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been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consulted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and </a:t>
            </a:r>
            <a:r>
              <a:rPr dirty="0" sz="1800">
                <a:latin typeface="Times New Roman"/>
                <a:cs typeface="Times New Roman"/>
              </a:rPr>
              <a:t>referred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our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project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work.</a:t>
            </a:r>
            <a:r>
              <a:rPr dirty="0" sz="1800" spc="-35">
                <a:latin typeface="Times New Roman"/>
                <a:cs typeface="Times New Roman"/>
              </a:rPr>
              <a:t> We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also </a:t>
            </a:r>
            <a:r>
              <a:rPr dirty="0" sz="1800">
                <a:latin typeface="Times New Roman"/>
                <a:cs typeface="Times New Roman"/>
              </a:rPr>
              <a:t>wish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convey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appreciation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our </a:t>
            </a:r>
            <a:r>
              <a:rPr dirty="0" sz="1800">
                <a:latin typeface="Times New Roman"/>
                <a:cs typeface="Times New Roman"/>
              </a:rPr>
              <a:t>peers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encouragement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timely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support in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hour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need.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1013" y="1835353"/>
            <a:ext cx="271145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0000"/>
                </a:solidFill>
                <a:latin typeface="Times New Roman"/>
                <a:cs typeface="Times New Roman"/>
              </a:rPr>
              <a:t>THANK</a:t>
            </a:r>
            <a:r>
              <a:rPr dirty="0" sz="3600" spc="-140" b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25" b="0">
                <a:solidFill>
                  <a:srgbClr val="FF0000"/>
                </a:solidFill>
                <a:latin typeface="Times New Roman"/>
                <a:cs typeface="Times New Roman"/>
              </a:rPr>
              <a:t>YOU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1023" y="137159"/>
            <a:ext cx="713231" cy="51206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6392" y="883919"/>
            <a:ext cx="5455920" cy="34594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4772" y="398728"/>
            <a:ext cx="17621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FF0000"/>
                </a:solidFill>
                <a:latin typeface="Times New Roman"/>
                <a:cs typeface="Times New Roman"/>
              </a:rPr>
              <a:t>CONTENTS</a:t>
            </a:r>
            <a:r>
              <a:rPr dirty="0" sz="2400" spc="-25" b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50" b="0">
                <a:solidFill>
                  <a:srgbClr val="FF0000"/>
                </a:solidFill>
                <a:latin typeface="Gill Sans MT"/>
                <a:cs typeface="Gill Sans MT"/>
              </a:rPr>
              <a:t>: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3196" y="1378077"/>
            <a:ext cx="2325370" cy="3526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0040" indent="-28384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20675" algn="l"/>
              </a:tabLst>
            </a:pPr>
            <a:r>
              <a:rPr dirty="0" sz="1800">
                <a:solidFill>
                  <a:srgbClr val="171612"/>
                </a:solidFill>
                <a:latin typeface="Times New Roman"/>
                <a:cs typeface="Times New Roman"/>
              </a:rPr>
              <a:t>Data</a:t>
            </a:r>
            <a:r>
              <a:rPr dirty="0" sz="1800" spc="-65">
                <a:solidFill>
                  <a:srgbClr val="171612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171612"/>
                </a:solidFill>
                <a:latin typeface="Times New Roman"/>
                <a:cs typeface="Times New Roman"/>
              </a:rPr>
              <a:t>Understanding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71612"/>
              </a:buClr>
              <a:buFont typeface="Wingdings"/>
              <a:buChar char=""/>
            </a:pPr>
            <a:endParaRPr sz="21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buFont typeface="Wingdings"/>
              <a:buChar char=""/>
              <a:tabLst>
                <a:tab pos="296545" algn="l"/>
              </a:tabLst>
            </a:pPr>
            <a:r>
              <a:rPr dirty="0" sz="1800">
                <a:solidFill>
                  <a:srgbClr val="171612"/>
                </a:solidFill>
                <a:latin typeface="Times New Roman"/>
                <a:cs typeface="Times New Roman"/>
              </a:rPr>
              <a:t>Data</a:t>
            </a:r>
            <a:r>
              <a:rPr dirty="0" sz="1800" spc="-40">
                <a:solidFill>
                  <a:srgbClr val="171612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171612"/>
                </a:solidFill>
                <a:latin typeface="Times New Roman"/>
                <a:cs typeface="Times New Roman"/>
              </a:rPr>
              <a:t>Cleaning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171612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353695" indent="-341630">
              <a:lnSpc>
                <a:spcPct val="100000"/>
              </a:lnSpc>
              <a:buFont typeface="Wingdings"/>
              <a:buChar char=""/>
              <a:tabLst>
                <a:tab pos="353695" algn="l"/>
                <a:tab pos="354330" algn="l"/>
              </a:tabLst>
            </a:pPr>
            <a:r>
              <a:rPr dirty="0" sz="1800">
                <a:solidFill>
                  <a:srgbClr val="171612"/>
                </a:solidFill>
                <a:latin typeface="Times New Roman"/>
                <a:cs typeface="Times New Roman"/>
              </a:rPr>
              <a:t>Correcting</a:t>
            </a:r>
            <a:r>
              <a:rPr dirty="0" sz="1800" spc="-65">
                <a:solidFill>
                  <a:srgbClr val="171612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171612"/>
                </a:solidFill>
                <a:latin typeface="Times New Roman"/>
                <a:cs typeface="Times New Roman"/>
              </a:rPr>
              <a:t>Data</a:t>
            </a:r>
            <a:r>
              <a:rPr dirty="0" sz="1800" spc="-95">
                <a:solidFill>
                  <a:srgbClr val="171612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171612"/>
                </a:solidFill>
                <a:latin typeface="Times New Roman"/>
                <a:cs typeface="Times New Roman"/>
              </a:rPr>
              <a:t>Type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71612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405765" indent="-3937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405765" algn="l"/>
                <a:tab pos="406400" algn="l"/>
              </a:tabLst>
            </a:pPr>
            <a:r>
              <a:rPr dirty="0" sz="1800" spc="-25">
                <a:solidFill>
                  <a:srgbClr val="171612"/>
                </a:solidFill>
                <a:latin typeface="Times New Roman"/>
                <a:cs typeface="Times New Roman"/>
              </a:rPr>
              <a:t>EDA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71612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buFont typeface="Wingdings"/>
              <a:buChar char=""/>
              <a:tabLst>
                <a:tab pos="296545" algn="l"/>
              </a:tabLst>
            </a:pPr>
            <a:r>
              <a:rPr dirty="0" sz="1800" spc="-10">
                <a:solidFill>
                  <a:srgbClr val="171612"/>
                </a:solidFill>
                <a:latin typeface="Times New Roman"/>
                <a:cs typeface="Times New Roman"/>
              </a:rPr>
              <a:t>Observation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71612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lvl="1" marL="365760" indent="-290195">
              <a:lnSpc>
                <a:spcPct val="100000"/>
              </a:lnSpc>
              <a:buFont typeface="Wingdings"/>
              <a:buChar char=""/>
              <a:tabLst>
                <a:tab pos="366395" algn="l"/>
              </a:tabLst>
            </a:pPr>
            <a:r>
              <a:rPr dirty="0" sz="1800" spc="-20">
                <a:solidFill>
                  <a:srgbClr val="171612"/>
                </a:solidFill>
                <a:latin typeface="Times New Roman"/>
                <a:cs typeface="Times New Roman"/>
              </a:rPr>
              <a:t>Missing/Null</a:t>
            </a:r>
            <a:r>
              <a:rPr dirty="0" sz="1800" spc="-25">
                <a:solidFill>
                  <a:srgbClr val="171612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171612"/>
                </a:solidFill>
                <a:latin typeface="Times New Roman"/>
                <a:cs typeface="Times New Roman"/>
              </a:rPr>
              <a:t>Value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1554479"/>
            <a:ext cx="3020568" cy="15057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194047" y="283463"/>
            <a:ext cx="2359660" cy="1183005"/>
            <a:chOff x="4194047" y="283463"/>
            <a:chExt cx="2359660" cy="1183005"/>
          </a:xfrm>
        </p:grpSpPr>
        <p:sp>
          <p:nvSpPr>
            <p:cNvPr id="4" name="object 4" descr=""/>
            <p:cNvSpPr/>
            <p:nvPr/>
          </p:nvSpPr>
          <p:spPr>
            <a:xfrm>
              <a:off x="4267199" y="341375"/>
              <a:ext cx="2286000" cy="1061085"/>
            </a:xfrm>
            <a:custGeom>
              <a:avLst/>
              <a:gdLst/>
              <a:ahLst/>
              <a:cxnLst/>
              <a:rect l="l" t="t" r="r" b="b"/>
              <a:pathLst>
                <a:path w="2286000" h="1061085">
                  <a:moveTo>
                    <a:pt x="2077720" y="0"/>
                  </a:moveTo>
                  <a:lnTo>
                    <a:pt x="208279" y="0"/>
                  </a:lnTo>
                  <a:lnTo>
                    <a:pt x="152780" y="5969"/>
                  </a:lnTo>
                  <a:lnTo>
                    <a:pt x="102997" y="22733"/>
                  </a:lnTo>
                  <a:lnTo>
                    <a:pt x="60833" y="48640"/>
                  </a:lnTo>
                  <a:lnTo>
                    <a:pt x="28321" y="82423"/>
                  </a:lnTo>
                  <a:lnTo>
                    <a:pt x="7365" y="122174"/>
                  </a:lnTo>
                  <a:lnTo>
                    <a:pt x="0" y="166497"/>
                  </a:lnTo>
                  <a:lnTo>
                    <a:pt x="0" y="894207"/>
                  </a:lnTo>
                  <a:lnTo>
                    <a:pt x="7365" y="938149"/>
                  </a:lnTo>
                  <a:lnTo>
                    <a:pt x="28321" y="977900"/>
                  </a:lnTo>
                  <a:lnTo>
                    <a:pt x="60833" y="1011682"/>
                  </a:lnTo>
                  <a:lnTo>
                    <a:pt x="102997" y="1037844"/>
                  </a:lnTo>
                  <a:lnTo>
                    <a:pt x="152780" y="1054735"/>
                  </a:lnTo>
                  <a:lnTo>
                    <a:pt x="208279" y="1060703"/>
                  </a:lnTo>
                  <a:lnTo>
                    <a:pt x="2077720" y="1060703"/>
                  </a:lnTo>
                  <a:lnTo>
                    <a:pt x="2132711" y="1054735"/>
                  </a:lnTo>
                  <a:lnTo>
                    <a:pt x="2182367" y="1037844"/>
                  </a:lnTo>
                  <a:lnTo>
                    <a:pt x="2224532" y="1011682"/>
                  </a:lnTo>
                  <a:lnTo>
                    <a:pt x="2257298" y="977900"/>
                  </a:lnTo>
                  <a:lnTo>
                    <a:pt x="2278506" y="938149"/>
                  </a:lnTo>
                  <a:lnTo>
                    <a:pt x="2286000" y="894207"/>
                  </a:lnTo>
                  <a:lnTo>
                    <a:pt x="2286000" y="166497"/>
                  </a:lnTo>
                  <a:lnTo>
                    <a:pt x="2278506" y="122174"/>
                  </a:lnTo>
                  <a:lnTo>
                    <a:pt x="2257298" y="82423"/>
                  </a:lnTo>
                  <a:lnTo>
                    <a:pt x="2224532" y="48640"/>
                  </a:lnTo>
                  <a:lnTo>
                    <a:pt x="2182367" y="22733"/>
                  </a:lnTo>
                  <a:lnTo>
                    <a:pt x="2132711" y="5969"/>
                  </a:lnTo>
                  <a:lnTo>
                    <a:pt x="2077720" y="0"/>
                  </a:lnTo>
                  <a:close/>
                </a:path>
              </a:pathLst>
            </a:custGeom>
            <a:solidFill>
              <a:srgbClr val="1248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4047" y="283463"/>
              <a:ext cx="600455" cy="118262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261103" y="329183"/>
              <a:ext cx="472440" cy="1054735"/>
            </a:xfrm>
            <a:custGeom>
              <a:avLst/>
              <a:gdLst/>
              <a:ahLst/>
              <a:cxnLst/>
              <a:rect l="l" t="t" r="r" b="b"/>
              <a:pathLst>
                <a:path w="472439" h="1054735">
                  <a:moveTo>
                    <a:pt x="472440" y="0"/>
                  </a:moveTo>
                  <a:lnTo>
                    <a:pt x="167132" y="0"/>
                  </a:lnTo>
                  <a:lnTo>
                    <a:pt x="123062" y="5841"/>
                  </a:lnTo>
                  <a:lnTo>
                    <a:pt x="83185" y="22605"/>
                  </a:lnTo>
                  <a:lnTo>
                    <a:pt x="49275" y="48387"/>
                  </a:lnTo>
                  <a:lnTo>
                    <a:pt x="22987" y="81914"/>
                  </a:lnTo>
                  <a:lnTo>
                    <a:pt x="6096" y="121412"/>
                  </a:lnTo>
                  <a:lnTo>
                    <a:pt x="0" y="165480"/>
                  </a:lnTo>
                  <a:lnTo>
                    <a:pt x="0" y="889126"/>
                  </a:lnTo>
                  <a:lnTo>
                    <a:pt x="6096" y="932814"/>
                  </a:lnTo>
                  <a:lnTo>
                    <a:pt x="22987" y="972185"/>
                  </a:lnTo>
                  <a:lnTo>
                    <a:pt x="49275" y="1005839"/>
                  </a:lnTo>
                  <a:lnTo>
                    <a:pt x="83185" y="1031748"/>
                  </a:lnTo>
                  <a:lnTo>
                    <a:pt x="123062" y="1048639"/>
                  </a:lnTo>
                  <a:lnTo>
                    <a:pt x="167132" y="1054607"/>
                  </a:lnTo>
                  <a:lnTo>
                    <a:pt x="472440" y="1054607"/>
                  </a:lnTo>
                  <a:lnTo>
                    <a:pt x="47244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262627" y="330707"/>
              <a:ext cx="472440" cy="1054735"/>
            </a:xfrm>
            <a:custGeom>
              <a:avLst/>
              <a:gdLst/>
              <a:ahLst/>
              <a:cxnLst/>
              <a:rect l="l" t="t" r="r" b="b"/>
              <a:pathLst>
                <a:path w="472439" h="1054735">
                  <a:moveTo>
                    <a:pt x="167132" y="0"/>
                  </a:moveTo>
                  <a:lnTo>
                    <a:pt x="123062" y="5841"/>
                  </a:lnTo>
                  <a:lnTo>
                    <a:pt x="83185" y="22605"/>
                  </a:lnTo>
                  <a:lnTo>
                    <a:pt x="49275" y="48387"/>
                  </a:lnTo>
                  <a:lnTo>
                    <a:pt x="22987" y="81914"/>
                  </a:lnTo>
                  <a:lnTo>
                    <a:pt x="6096" y="121412"/>
                  </a:lnTo>
                  <a:lnTo>
                    <a:pt x="0" y="165480"/>
                  </a:lnTo>
                  <a:lnTo>
                    <a:pt x="0" y="889126"/>
                  </a:lnTo>
                  <a:lnTo>
                    <a:pt x="6096" y="932814"/>
                  </a:lnTo>
                  <a:lnTo>
                    <a:pt x="22987" y="972185"/>
                  </a:lnTo>
                  <a:lnTo>
                    <a:pt x="49275" y="1005839"/>
                  </a:lnTo>
                  <a:lnTo>
                    <a:pt x="83185" y="1031748"/>
                  </a:lnTo>
                  <a:lnTo>
                    <a:pt x="123062" y="1048639"/>
                  </a:lnTo>
                  <a:lnTo>
                    <a:pt x="167132" y="1054607"/>
                  </a:lnTo>
                  <a:lnTo>
                    <a:pt x="472439" y="1054607"/>
                  </a:lnTo>
                  <a:lnTo>
                    <a:pt x="472439" y="0"/>
                  </a:lnTo>
                  <a:lnTo>
                    <a:pt x="167132" y="0"/>
                  </a:lnTo>
                  <a:close/>
                </a:path>
              </a:pathLst>
            </a:custGeom>
            <a:ln w="39624">
              <a:solidFill>
                <a:srgbClr val="124F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7107935" y="1082039"/>
            <a:ext cx="1892935" cy="1186180"/>
            <a:chOff x="7107935" y="1082039"/>
            <a:chExt cx="1892935" cy="1186180"/>
          </a:xfrm>
        </p:grpSpPr>
        <p:sp>
          <p:nvSpPr>
            <p:cNvPr id="9" name="object 9" descr=""/>
            <p:cNvSpPr/>
            <p:nvPr/>
          </p:nvSpPr>
          <p:spPr>
            <a:xfrm>
              <a:off x="7171943" y="1124711"/>
              <a:ext cx="1828800" cy="1061085"/>
            </a:xfrm>
            <a:custGeom>
              <a:avLst/>
              <a:gdLst/>
              <a:ahLst/>
              <a:cxnLst/>
              <a:rect l="l" t="t" r="r" b="b"/>
              <a:pathLst>
                <a:path w="1828800" h="1061085">
                  <a:moveTo>
                    <a:pt x="1662176" y="0"/>
                  </a:moveTo>
                  <a:lnTo>
                    <a:pt x="166624" y="0"/>
                  </a:lnTo>
                  <a:lnTo>
                    <a:pt x="122300" y="5969"/>
                  </a:lnTo>
                  <a:lnTo>
                    <a:pt x="82423" y="22860"/>
                  </a:lnTo>
                  <a:lnTo>
                    <a:pt x="48767" y="49022"/>
                  </a:lnTo>
                  <a:lnTo>
                    <a:pt x="22732" y="82803"/>
                  </a:lnTo>
                  <a:lnTo>
                    <a:pt x="5969" y="122554"/>
                  </a:lnTo>
                  <a:lnTo>
                    <a:pt x="0" y="166497"/>
                  </a:lnTo>
                  <a:lnTo>
                    <a:pt x="0" y="894207"/>
                  </a:lnTo>
                  <a:lnTo>
                    <a:pt x="5969" y="938530"/>
                  </a:lnTo>
                  <a:lnTo>
                    <a:pt x="22732" y="978281"/>
                  </a:lnTo>
                  <a:lnTo>
                    <a:pt x="48767" y="1012063"/>
                  </a:lnTo>
                  <a:lnTo>
                    <a:pt x="82423" y="1037970"/>
                  </a:lnTo>
                  <a:lnTo>
                    <a:pt x="122300" y="1054735"/>
                  </a:lnTo>
                  <a:lnTo>
                    <a:pt x="166624" y="1060704"/>
                  </a:lnTo>
                  <a:lnTo>
                    <a:pt x="1662176" y="1060704"/>
                  </a:lnTo>
                  <a:lnTo>
                    <a:pt x="1706499" y="1054735"/>
                  </a:lnTo>
                  <a:lnTo>
                    <a:pt x="1746377" y="1037970"/>
                  </a:lnTo>
                  <a:lnTo>
                    <a:pt x="1780031" y="1012063"/>
                  </a:lnTo>
                  <a:lnTo>
                    <a:pt x="1806066" y="978281"/>
                  </a:lnTo>
                  <a:lnTo>
                    <a:pt x="1822830" y="938530"/>
                  </a:lnTo>
                  <a:lnTo>
                    <a:pt x="1828800" y="894207"/>
                  </a:lnTo>
                  <a:lnTo>
                    <a:pt x="1828800" y="166497"/>
                  </a:lnTo>
                  <a:lnTo>
                    <a:pt x="1822830" y="122554"/>
                  </a:lnTo>
                  <a:lnTo>
                    <a:pt x="1806066" y="82803"/>
                  </a:lnTo>
                  <a:lnTo>
                    <a:pt x="1780031" y="49022"/>
                  </a:lnTo>
                  <a:lnTo>
                    <a:pt x="1746377" y="22860"/>
                  </a:lnTo>
                  <a:lnTo>
                    <a:pt x="1706499" y="5969"/>
                  </a:lnTo>
                  <a:lnTo>
                    <a:pt x="1662176" y="0"/>
                  </a:lnTo>
                  <a:close/>
                </a:path>
              </a:pathLst>
            </a:custGeom>
            <a:solidFill>
              <a:srgbClr val="1248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7935" y="1082039"/>
              <a:ext cx="597407" cy="118567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174991" y="1124711"/>
              <a:ext cx="469900" cy="1061085"/>
            </a:xfrm>
            <a:custGeom>
              <a:avLst/>
              <a:gdLst/>
              <a:ahLst/>
              <a:cxnLst/>
              <a:rect l="l" t="t" r="r" b="b"/>
              <a:pathLst>
                <a:path w="469900" h="1061085">
                  <a:moveTo>
                    <a:pt x="469391" y="0"/>
                  </a:moveTo>
                  <a:lnTo>
                    <a:pt x="166115" y="0"/>
                  </a:lnTo>
                  <a:lnTo>
                    <a:pt x="121919" y="5969"/>
                  </a:lnTo>
                  <a:lnTo>
                    <a:pt x="82168" y="22860"/>
                  </a:lnTo>
                  <a:lnTo>
                    <a:pt x="48640" y="49022"/>
                  </a:lnTo>
                  <a:lnTo>
                    <a:pt x="22605" y="82803"/>
                  </a:lnTo>
                  <a:lnTo>
                    <a:pt x="5968" y="122554"/>
                  </a:lnTo>
                  <a:lnTo>
                    <a:pt x="0" y="166497"/>
                  </a:lnTo>
                  <a:lnTo>
                    <a:pt x="0" y="894207"/>
                  </a:lnTo>
                  <a:lnTo>
                    <a:pt x="5968" y="938530"/>
                  </a:lnTo>
                  <a:lnTo>
                    <a:pt x="22605" y="978281"/>
                  </a:lnTo>
                  <a:lnTo>
                    <a:pt x="48640" y="1012063"/>
                  </a:lnTo>
                  <a:lnTo>
                    <a:pt x="82168" y="1037970"/>
                  </a:lnTo>
                  <a:lnTo>
                    <a:pt x="121919" y="1054735"/>
                  </a:lnTo>
                  <a:lnTo>
                    <a:pt x="166115" y="1060704"/>
                  </a:lnTo>
                  <a:lnTo>
                    <a:pt x="469391" y="1060704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176515" y="1126235"/>
              <a:ext cx="469900" cy="1061085"/>
            </a:xfrm>
            <a:custGeom>
              <a:avLst/>
              <a:gdLst/>
              <a:ahLst/>
              <a:cxnLst/>
              <a:rect l="l" t="t" r="r" b="b"/>
              <a:pathLst>
                <a:path w="469900" h="1061085">
                  <a:moveTo>
                    <a:pt x="166115" y="0"/>
                  </a:moveTo>
                  <a:lnTo>
                    <a:pt x="121919" y="5968"/>
                  </a:lnTo>
                  <a:lnTo>
                    <a:pt x="82168" y="22860"/>
                  </a:lnTo>
                  <a:lnTo>
                    <a:pt x="48640" y="49022"/>
                  </a:lnTo>
                  <a:lnTo>
                    <a:pt x="22605" y="82803"/>
                  </a:lnTo>
                  <a:lnTo>
                    <a:pt x="5968" y="122554"/>
                  </a:lnTo>
                  <a:lnTo>
                    <a:pt x="0" y="166497"/>
                  </a:lnTo>
                  <a:lnTo>
                    <a:pt x="0" y="894207"/>
                  </a:lnTo>
                  <a:lnTo>
                    <a:pt x="5968" y="938530"/>
                  </a:lnTo>
                  <a:lnTo>
                    <a:pt x="22605" y="978281"/>
                  </a:lnTo>
                  <a:lnTo>
                    <a:pt x="48640" y="1012063"/>
                  </a:lnTo>
                  <a:lnTo>
                    <a:pt x="82168" y="1037970"/>
                  </a:lnTo>
                  <a:lnTo>
                    <a:pt x="121919" y="1054735"/>
                  </a:lnTo>
                  <a:lnTo>
                    <a:pt x="166115" y="1060704"/>
                  </a:lnTo>
                  <a:lnTo>
                    <a:pt x="469391" y="1060704"/>
                  </a:lnTo>
                  <a:lnTo>
                    <a:pt x="469391" y="0"/>
                  </a:lnTo>
                  <a:lnTo>
                    <a:pt x="166115" y="0"/>
                  </a:lnTo>
                  <a:close/>
                </a:path>
              </a:pathLst>
            </a:custGeom>
            <a:ln w="39624">
              <a:solidFill>
                <a:srgbClr val="124F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7107935" y="2913888"/>
            <a:ext cx="1892935" cy="1188720"/>
            <a:chOff x="7107935" y="2913888"/>
            <a:chExt cx="1892935" cy="1188720"/>
          </a:xfrm>
        </p:grpSpPr>
        <p:sp>
          <p:nvSpPr>
            <p:cNvPr id="14" name="object 14" descr=""/>
            <p:cNvSpPr/>
            <p:nvPr/>
          </p:nvSpPr>
          <p:spPr>
            <a:xfrm>
              <a:off x="7171943" y="2956560"/>
              <a:ext cx="1828800" cy="1064260"/>
            </a:xfrm>
            <a:custGeom>
              <a:avLst/>
              <a:gdLst/>
              <a:ahLst/>
              <a:cxnLst/>
              <a:rect l="l" t="t" r="r" b="b"/>
              <a:pathLst>
                <a:path w="1828800" h="1064260">
                  <a:moveTo>
                    <a:pt x="1662176" y="0"/>
                  </a:moveTo>
                  <a:lnTo>
                    <a:pt x="166624" y="0"/>
                  </a:lnTo>
                  <a:lnTo>
                    <a:pt x="122300" y="5968"/>
                  </a:lnTo>
                  <a:lnTo>
                    <a:pt x="82423" y="22732"/>
                  </a:lnTo>
                  <a:lnTo>
                    <a:pt x="48767" y="48768"/>
                  </a:lnTo>
                  <a:lnTo>
                    <a:pt x="22732" y="82550"/>
                  </a:lnTo>
                  <a:lnTo>
                    <a:pt x="5969" y="122427"/>
                  </a:lnTo>
                  <a:lnTo>
                    <a:pt x="0" y="166877"/>
                  </a:lnTo>
                  <a:lnTo>
                    <a:pt x="0" y="896873"/>
                  </a:lnTo>
                  <a:lnTo>
                    <a:pt x="5969" y="940892"/>
                  </a:lnTo>
                  <a:lnTo>
                    <a:pt x="22732" y="980668"/>
                  </a:lnTo>
                  <a:lnTo>
                    <a:pt x="48767" y="1014514"/>
                  </a:lnTo>
                  <a:lnTo>
                    <a:pt x="82423" y="1040752"/>
                  </a:lnTo>
                  <a:lnTo>
                    <a:pt x="122300" y="1057719"/>
                  </a:lnTo>
                  <a:lnTo>
                    <a:pt x="166624" y="1063752"/>
                  </a:lnTo>
                  <a:lnTo>
                    <a:pt x="1662176" y="1063752"/>
                  </a:lnTo>
                  <a:lnTo>
                    <a:pt x="1706499" y="1057719"/>
                  </a:lnTo>
                  <a:lnTo>
                    <a:pt x="1746377" y="1040752"/>
                  </a:lnTo>
                  <a:lnTo>
                    <a:pt x="1780031" y="1014514"/>
                  </a:lnTo>
                  <a:lnTo>
                    <a:pt x="1806066" y="980668"/>
                  </a:lnTo>
                  <a:lnTo>
                    <a:pt x="1822830" y="940892"/>
                  </a:lnTo>
                  <a:lnTo>
                    <a:pt x="1828800" y="896873"/>
                  </a:lnTo>
                  <a:lnTo>
                    <a:pt x="1828800" y="166877"/>
                  </a:lnTo>
                  <a:lnTo>
                    <a:pt x="1822830" y="122427"/>
                  </a:lnTo>
                  <a:lnTo>
                    <a:pt x="1806066" y="82550"/>
                  </a:lnTo>
                  <a:lnTo>
                    <a:pt x="1780031" y="48768"/>
                  </a:lnTo>
                  <a:lnTo>
                    <a:pt x="1746377" y="22732"/>
                  </a:lnTo>
                  <a:lnTo>
                    <a:pt x="1706499" y="5968"/>
                  </a:lnTo>
                  <a:lnTo>
                    <a:pt x="1662176" y="0"/>
                  </a:lnTo>
                  <a:close/>
                </a:path>
              </a:pathLst>
            </a:custGeom>
            <a:solidFill>
              <a:srgbClr val="1248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7935" y="2913888"/>
              <a:ext cx="597407" cy="118872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174991" y="2956560"/>
              <a:ext cx="469900" cy="1064260"/>
            </a:xfrm>
            <a:custGeom>
              <a:avLst/>
              <a:gdLst/>
              <a:ahLst/>
              <a:cxnLst/>
              <a:rect l="l" t="t" r="r" b="b"/>
              <a:pathLst>
                <a:path w="469900" h="1064260">
                  <a:moveTo>
                    <a:pt x="469391" y="0"/>
                  </a:moveTo>
                  <a:lnTo>
                    <a:pt x="166115" y="0"/>
                  </a:lnTo>
                  <a:lnTo>
                    <a:pt x="121919" y="5968"/>
                  </a:lnTo>
                  <a:lnTo>
                    <a:pt x="82168" y="22732"/>
                  </a:lnTo>
                  <a:lnTo>
                    <a:pt x="48640" y="48768"/>
                  </a:lnTo>
                  <a:lnTo>
                    <a:pt x="22605" y="82550"/>
                  </a:lnTo>
                  <a:lnTo>
                    <a:pt x="5968" y="122427"/>
                  </a:lnTo>
                  <a:lnTo>
                    <a:pt x="0" y="166877"/>
                  </a:lnTo>
                  <a:lnTo>
                    <a:pt x="0" y="896873"/>
                  </a:lnTo>
                  <a:lnTo>
                    <a:pt x="5968" y="940892"/>
                  </a:lnTo>
                  <a:lnTo>
                    <a:pt x="22605" y="980668"/>
                  </a:lnTo>
                  <a:lnTo>
                    <a:pt x="48640" y="1014514"/>
                  </a:lnTo>
                  <a:lnTo>
                    <a:pt x="82168" y="1040752"/>
                  </a:lnTo>
                  <a:lnTo>
                    <a:pt x="121919" y="1057719"/>
                  </a:lnTo>
                  <a:lnTo>
                    <a:pt x="166115" y="1063752"/>
                  </a:lnTo>
                  <a:lnTo>
                    <a:pt x="469391" y="1063752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176515" y="2958084"/>
              <a:ext cx="469900" cy="1064260"/>
            </a:xfrm>
            <a:custGeom>
              <a:avLst/>
              <a:gdLst/>
              <a:ahLst/>
              <a:cxnLst/>
              <a:rect l="l" t="t" r="r" b="b"/>
              <a:pathLst>
                <a:path w="469900" h="1064260">
                  <a:moveTo>
                    <a:pt x="166115" y="0"/>
                  </a:moveTo>
                  <a:lnTo>
                    <a:pt x="121919" y="5968"/>
                  </a:lnTo>
                  <a:lnTo>
                    <a:pt x="82168" y="22732"/>
                  </a:lnTo>
                  <a:lnTo>
                    <a:pt x="48640" y="48767"/>
                  </a:lnTo>
                  <a:lnTo>
                    <a:pt x="22605" y="82550"/>
                  </a:lnTo>
                  <a:lnTo>
                    <a:pt x="5968" y="122427"/>
                  </a:lnTo>
                  <a:lnTo>
                    <a:pt x="0" y="166877"/>
                  </a:lnTo>
                  <a:lnTo>
                    <a:pt x="0" y="896873"/>
                  </a:lnTo>
                  <a:lnTo>
                    <a:pt x="5968" y="940892"/>
                  </a:lnTo>
                  <a:lnTo>
                    <a:pt x="22605" y="980668"/>
                  </a:lnTo>
                  <a:lnTo>
                    <a:pt x="48640" y="1014514"/>
                  </a:lnTo>
                  <a:lnTo>
                    <a:pt x="82168" y="1040752"/>
                  </a:lnTo>
                  <a:lnTo>
                    <a:pt x="121919" y="1057719"/>
                  </a:lnTo>
                  <a:lnTo>
                    <a:pt x="166115" y="1063752"/>
                  </a:lnTo>
                  <a:lnTo>
                    <a:pt x="469391" y="1063752"/>
                  </a:lnTo>
                  <a:lnTo>
                    <a:pt x="469391" y="0"/>
                  </a:lnTo>
                  <a:lnTo>
                    <a:pt x="166115" y="0"/>
                  </a:lnTo>
                  <a:close/>
                </a:path>
              </a:pathLst>
            </a:custGeom>
            <a:ln w="39624">
              <a:solidFill>
                <a:srgbClr val="124F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4233671" y="3788664"/>
            <a:ext cx="2563495" cy="1213485"/>
            <a:chOff x="4233671" y="3788664"/>
            <a:chExt cx="2563495" cy="1213485"/>
          </a:xfrm>
        </p:grpSpPr>
        <p:sp>
          <p:nvSpPr>
            <p:cNvPr id="19" name="object 19" descr=""/>
            <p:cNvSpPr/>
            <p:nvPr/>
          </p:nvSpPr>
          <p:spPr>
            <a:xfrm>
              <a:off x="4288535" y="3831336"/>
              <a:ext cx="2508885" cy="1085215"/>
            </a:xfrm>
            <a:custGeom>
              <a:avLst/>
              <a:gdLst/>
              <a:ahLst/>
              <a:cxnLst/>
              <a:rect l="l" t="t" r="r" b="b"/>
              <a:pathLst>
                <a:path w="2508884" h="1085214">
                  <a:moveTo>
                    <a:pt x="2280031" y="0"/>
                  </a:moveTo>
                  <a:lnTo>
                    <a:pt x="228473" y="0"/>
                  </a:lnTo>
                  <a:lnTo>
                    <a:pt x="176022" y="4571"/>
                  </a:lnTo>
                  <a:lnTo>
                    <a:pt x="127888" y="17525"/>
                  </a:lnTo>
                  <a:lnTo>
                    <a:pt x="85471" y="37718"/>
                  </a:lnTo>
                  <a:lnTo>
                    <a:pt x="50164" y="64185"/>
                  </a:lnTo>
                  <a:lnTo>
                    <a:pt x="23240" y="95808"/>
                  </a:lnTo>
                  <a:lnTo>
                    <a:pt x="5968" y="131533"/>
                  </a:lnTo>
                  <a:lnTo>
                    <a:pt x="0" y="170268"/>
                  </a:lnTo>
                  <a:lnTo>
                    <a:pt x="0" y="914857"/>
                  </a:lnTo>
                  <a:lnTo>
                    <a:pt x="5968" y="953592"/>
                  </a:lnTo>
                  <a:lnTo>
                    <a:pt x="23240" y="989304"/>
                  </a:lnTo>
                  <a:lnTo>
                    <a:pt x="50164" y="1020927"/>
                  </a:lnTo>
                  <a:lnTo>
                    <a:pt x="85471" y="1047381"/>
                  </a:lnTo>
                  <a:lnTo>
                    <a:pt x="127888" y="1067612"/>
                  </a:lnTo>
                  <a:lnTo>
                    <a:pt x="176022" y="1080541"/>
                  </a:lnTo>
                  <a:lnTo>
                    <a:pt x="228473" y="1085088"/>
                  </a:lnTo>
                  <a:lnTo>
                    <a:pt x="2280031" y="1085088"/>
                  </a:lnTo>
                  <a:lnTo>
                    <a:pt x="2331973" y="1080541"/>
                  </a:lnTo>
                  <a:lnTo>
                    <a:pt x="2379980" y="1067612"/>
                  </a:lnTo>
                  <a:lnTo>
                    <a:pt x="2422397" y="1047381"/>
                  </a:lnTo>
                  <a:lnTo>
                    <a:pt x="2457958" y="1020927"/>
                  </a:lnTo>
                  <a:lnTo>
                    <a:pt x="2485009" y="989304"/>
                  </a:lnTo>
                  <a:lnTo>
                    <a:pt x="2502408" y="953592"/>
                  </a:lnTo>
                  <a:lnTo>
                    <a:pt x="2508504" y="914857"/>
                  </a:lnTo>
                  <a:lnTo>
                    <a:pt x="2508504" y="170268"/>
                  </a:lnTo>
                  <a:lnTo>
                    <a:pt x="2502408" y="131533"/>
                  </a:lnTo>
                  <a:lnTo>
                    <a:pt x="2485009" y="95808"/>
                  </a:lnTo>
                  <a:lnTo>
                    <a:pt x="2457958" y="64185"/>
                  </a:lnTo>
                  <a:lnTo>
                    <a:pt x="2422397" y="37718"/>
                  </a:lnTo>
                  <a:lnTo>
                    <a:pt x="2379980" y="17525"/>
                  </a:lnTo>
                  <a:lnTo>
                    <a:pt x="2331973" y="4571"/>
                  </a:lnTo>
                  <a:lnTo>
                    <a:pt x="2280031" y="0"/>
                  </a:lnTo>
                  <a:close/>
                </a:path>
              </a:pathLst>
            </a:custGeom>
            <a:solidFill>
              <a:srgbClr val="1248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671" y="3788664"/>
              <a:ext cx="597408" cy="121310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300727" y="3834384"/>
              <a:ext cx="469900" cy="1085215"/>
            </a:xfrm>
            <a:custGeom>
              <a:avLst/>
              <a:gdLst/>
              <a:ahLst/>
              <a:cxnLst/>
              <a:rect l="l" t="t" r="r" b="b"/>
              <a:pathLst>
                <a:path w="469900" h="1085214">
                  <a:moveTo>
                    <a:pt x="469392" y="0"/>
                  </a:moveTo>
                  <a:lnTo>
                    <a:pt x="166116" y="0"/>
                  </a:lnTo>
                  <a:lnTo>
                    <a:pt x="122300" y="6095"/>
                  </a:lnTo>
                  <a:lnTo>
                    <a:pt x="82676" y="23494"/>
                  </a:lnTo>
                  <a:lnTo>
                    <a:pt x="48895" y="50215"/>
                  </a:lnTo>
                  <a:lnTo>
                    <a:pt x="22860" y="84734"/>
                  </a:lnTo>
                  <a:lnTo>
                    <a:pt x="5969" y="125298"/>
                  </a:lnTo>
                  <a:lnTo>
                    <a:pt x="0" y="170230"/>
                  </a:lnTo>
                  <a:lnTo>
                    <a:pt x="0" y="914857"/>
                  </a:lnTo>
                  <a:lnTo>
                    <a:pt x="5969" y="959789"/>
                  </a:lnTo>
                  <a:lnTo>
                    <a:pt x="22860" y="1000353"/>
                  </a:lnTo>
                  <a:lnTo>
                    <a:pt x="48895" y="1034872"/>
                  </a:lnTo>
                  <a:lnTo>
                    <a:pt x="82676" y="1061631"/>
                  </a:lnTo>
                  <a:lnTo>
                    <a:pt x="122300" y="1078941"/>
                  </a:lnTo>
                  <a:lnTo>
                    <a:pt x="166116" y="1085087"/>
                  </a:lnTo>
                  <a:lnTo>
                    <a:pt x="469392" y="1085087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02251" y="3835908"/>
              <a:ext cx="469900" cy="1085215"/>
            </a:xfrm>
            <a:custGeom>
              <a:avLst/>
              <a:gdLst/>
              <a:ahLst/>
              <a:cxnLst/>
              <a:rect l="l" t="t" r="r" b="b"/>
              <a:pathLst>
                <a:path w="469900" h="1085214">
                  <a:moveTo>
                    <a:pt x="166115" y="0"/>
                  </a:moveTo>
                  <a:lnTo>
                    <a:pt x="122300" y="6095"/>
                  </a:lnTo>
                  <a:lnTo>
                    <a:pt x="82676" y="23494"/>
                  </a:lnTo>
                  <a:lnTo>
                    <a:pt x="48895" y="50215"/>
                  </a:lnTo>
                  <a:lnTo>
                    <a:pt x="22860" y="84734"/>
                  </a:lnTo>
                  <a:lnTo>
                    <a:pt x="5969" y="125298"/>
                  </a:lnTo>
                  <a:lnTo>
                    <a:pt x="0" y="170230"/>
                  </a:lnTo>
                  <a:lnTo>
                    <a:pt x="0" y="914857"/>
                  </a:lnTo>
                  <a:lnTo>
                    <a:pt x="5969" y="959789"/>
                  </a:lnTo>
                  <a:lnTo>
                    <a:pt x="22860" y="1000353"/>
                  </a:lnTo>
                  <a:lnTo>
                    <a:pt x="48895" y="1034872"/>
                  </a:lnTo>
                  <a:lnTo>
                    <a:pt x="82676" y="1061631"/>
                  </a:lnTo>
                  <a:lnTo>
                    <a:pt x="122300" y="1078941"/>
                  </a:lnTo>
                  <a:lnTo>
                    <a:pt x="166115" y="1085087"/>
                  </a:lnTo>
                  <a:lnTo>
                    <a:pt x="469392" y="1085087"/>
                  </a:lnTo>
                  <a:lnTo>
                    <a:pt x="469392" y="0"/>
                  </a:lnTo>
                  <a:lnTo>
                    <a:pt x="166115" y="0"/>
                  </a:lnTo>
                  <a:close/>
                </a:path>
              </a:pathLst>
            </a:custGeom>
            <a:ln w="39624">
              <a:solidFill>
                <a:srgbClr val="124F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248911" y="2133600"/>
            <a:ext cx="2240280" cy="1183005"/>
            <a:chOff x="4248911" y="2133600"/>
            <a:chExt cx="2240280" cy="1183005"/>
          </a:xfrm>
        </p:grpSpPr>
        <p:sp>
          <p:nvSpPr>
            <p:cNvPr id="24" name="object 24" descr=""/>
            <p:cNvSpPr/>
            <p:nvPr/>
          </p:nvSpPr>
          <p:spPr>
            <a:xfrm>
              <a:off x="4300727" y="2164080"/>
              <a:ext cx="2188845" cy="1082040"/>
            </a:xfrm>
            <a:custGeom>
              <a:avLst/>
              <a:gdLst/>
              <a:ahLst/>
              <a:cxnLst/>
              <a:rect l="l" t="t" r="r" b="b"/>
              <a:pathLst>
                <a:path w="2188845" h="1082039">
                  <a:moveTo>
                    <a:pt x="1989201" y="0"/>
                  </a:moveTo>
                  <a:lnTo>
                    <a:pt x="199262" y="0"/>
                  </a:lnTo>
                  <a:lnTo>
                    <a:pt x="146176" y="6095"/>
                  </a:lnTo>
                  <a:lnTo>
                    <a:pt x="98679" y="23113"/>
                  </a:lnTo>
                  <a:lnTo>
                    <a:pt x="58293" y="49656"/>
                  </a:lnTo>
                  <a:lnTo>
                    <a:pt x="27177" y="84074"/>
                  </a:lnTo>
                  <a:lnTo>
                    <a:pt x="7112" y="124713"/>
                  </a:lnTo>
                  <a:lnTo>
                    <a:pt x="0" y="169925"/>
                  </a:lnTo>
                  <a:lnTo>
                    <a:pt x="0" y="912113"/>
                  </a:lnTo>
                  <a:lnTo>
                    <a:pt x="7112" y="957326"/>
                  </a:lnTo>
                  <a:lnTo>
                    <a:pt x="27177" y="997966"/>
                  </a:lnTo>
                  <a:lnTo>
                    <a:pt x="58293" y="1032382"/>
                  </a:lnTo>
                  <a:lnTo>
                    <a:pt x="98679" y="1058926"/>
                  </a:lnTo>
                  <a:lnTo>
                    <a:pt x="146176" y="1075944"/>
                  </a:lnTo>
                  <a:lnTo>
                    <a:pt x="199262" y="1082039"/>
                  </a:lnTo>
                  <a:lnTo>
                    <a:pt x="1989201" y="1082039"/>
                  </a:lnTo>
                  <a:lnTo>
                    <a:pt x="2041779" y="1075944"/>
                  </a:lnTo>
                  <a:lnTo>
                    <a:pt x="2089150" y="1058926"/>
                  </a:lnTo>
                  <a:lnTo>
                    <a:pt x="2129663" y="1032382"/>
                  </a:lnTo>
                  <a:lnTo>
                    <a:pt x="2160905" y="997966"/>
                  </a:lnTo>
                  <a:lnTo>
                    <a:pt x="2181225" y="957326"/>
                  </a:lnTo>
                  <a:lnTo>
                    <a:pt x="2188464" y="912113"/>
                  </a:lnTo>
                  <a:lnTo>
                    <a:pt x="2188464" y="169925"/>
                  </a:lnTo>
                  <a:lnTo>
                    <a:pt x="2181225" y="124713"/>
                  </a:lnTo>
                  <a:lnTo>
                    <a:pt x="2160905" y="84074"/>
                  </a:lnTo>
                  <a:lnTo>
                    <a:pt x="2129663" y="49656"/>
                  </a:lnTo>
                  <a:lnTo>
                    <a:pt x="2089150" y="23113"/>
                  </a:lnTo>
                  <a:lnTo>
                    <a:pt x="2041779" y="6095"/>
                  </a:lnTo>
                  <a:lnTo>
                    <a:pt x="1989201" y="0"/>
                  </a:lnTo>
                  <a:close/>
                </a:path>
              </a:pathLst>
            </a:custGeom>
            <a:solidFill>
              <a:srgbClr val="1248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8911" y="2133600"/>
              <a:ext cx="597408" cy="118262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288535" y="2179319"/>
              <a:ext cx="469900" cy="1054735"/>
            </a:xfrm>
            <a:custGeom>
              <a:avLst/>
              <a:gdLst/>
              <a:ahLst/>
              <a:cxnLst/>
              <a:rect l="l" t="t" r="r" b="b"/>
              <a:pathLst>
                <a:path w="469900" h="1054735">
                  <a:moveTo>
                    <a:pt x="469391" y="0"/>
                  </a:moveTo>
                  <a:lnTo>
                    <a:pt x="166115" y="0"/>
                  </a:lnTo>
                  <a:lnTo>
                    <a:pt x="122300" y="5842"/>
                  </a:lnTo>
                  <a:lnTo>
                    <a:pt x="82676" y="22479"/>
                  </a:lnTo>
                  <a:lnTo>
                    <a:pt x="48894" y="48514"/>
                  </a:lnTo>
                  <a:lnTo>
                    <a:pt x="22860" y="81915"/>
                  </a:lnTo>
                  <a:lnTo>
                    <a:pt x="5968" y="121539"/>
                  </a:lnTo>
                  <a:lnTo>
                    <a:pt x="0" y="165735"/>
                  </a:lnTo>
                  <a:lnTo>
                    <a:pt x="0" y="888873"/>
                  </a:lnTo>
                  <a:lnTo>
                    <a:pt x="5968" y="933069"/>
                  </a:lnTo>
                  <a:lnTo>
                    <a:pt x="22860" y="972693"/>
                  </a:lnTo>
                  <a:lnTo>
                    <a:pt x="48894" y="1006094"/>
                  </a:lnTo>
                  <a:lnTo>
                    <a:pt x="82676" y="1032002"/>
                  </a:lnTo>
                  <a:lnTo>
                    <a:pt x="122300" y="1048639"/>
                  </a:lnTo>
                  <a:lnTo>
                    <a:pt x="166115" y="1054608"/>
                  </a:lnTo>
                  <a:lnTo>
                    <a:pt x="469391" y="1054608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314443" y="2186939"/>
              <a:ext cx="469900" cy="1054735"/>
            </a:xfrm>
            <a:custGeom>
              <a:avLst/>
              <a:gdLst/>
              <a:ahLst/>
              <a:cxnLst/>
              <a:rect l="l" t="t" r="r" b="b"/>
              <a:pathLst>
                <a:path w="469900" h="1054735">
                  <a:moveTo>
                    <a:pt x="166115" y="0"/>
                  </a:moveTo>
                  <a:lnTo>
                    <a:pt x="122300" y="5841"/>
                  </a:lnTo>
                  <a:lnTo>
                    <a:pt x="82803" y="22606"/>
                  </a:lnTo>
                  <a:lnTo>
                    <a:pt x="49021" y="48386"/>
                  </a:lnTo>
                  <a:lnTo>
                    <a:pt x="22986" y="81914"/>
                  </a:lnTo>
                  <a:lnTo>
                    <a:pt x="5968" y="121538"/>
                  </a:lnTo>
                  <a:lnTo>
                    <a:pt x="0" y="165734"/>
                  </a:lnTo>
                  <a:lnTo>
                    <a:pt x="0" y="888872"/>
                  </a:lnTo>
                  <a:lnTo>
                    <a:pt x="5968" y="933069"/>
                  </a:lnTo>
                  <a:lnTo>
                    <a:pt x="22986" y="972692"/>
                  </a:lnTo>
                  <a:lnTo>
                    <a:pt x="49021" y="1006220"/>
                  </a:lnTo>
                  <a:lnTo>
                    <a:pt x="82803" y="1032001"/>
                  </a:lnTo>
                  <a:lnTo>
                    <a:pt x="122300" y="1048639"/>
                  </a:lnTo>
                  <a:lnTo>
                    <a:pt x="166115" y="1054608"/>
                  </a:lnTo>
                  <a:lnTo>
                    <a:pt x="469391" y="1054608"/>
                  </a:lnTo>
                  <a:lnTo>
                    <a:pt x="469391" y="0"/>
                  </a:lnTo>
                  <a:lnTo>
                    <a:pt x="166115" y="0"/>
                  </a:lnTo>
                  <a:close/>
                </a:path>
              </a:pathLst>
            </a:custGeom>
            <a:ln w="39624">
              <a:solidFill>
                <a:srgbClr val="124F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" name="object 2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40168" y="204215"/>
            <a:ext cx="704087" cy="505967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4445000" y="692022"/>
            <a:ext cx="1845310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  <a:tabLst>
                <a:tab pos="494030" algn="l"/>
              </a:tabLst>
            </a:pPr>
            <a:r>
              <a:rPr dirty="0" sz="2800" spc="-50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r>
              <a:rPr dirty="0" sz="280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dirty="0" sz="1800">
                <a:solidFill>
                  <a:srgbClr val="FFEEEE"/>
                </a:solidFill>
                <a:latin typeface="Times New Roman"/>
                <a:cs typeface="Times New Roman"/>
              </a:rPr>
              <a:t>Project</a:t>
            </a:r>
            <a:r>
              <a:rPr dirty="0" sz="1800" spc="210">
                <a:solidFill>
                  <a:srgbClr val="FFEEEE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EEEE"/>
                </a:solidFill>
                <a:latin typeface="Georgia"/>
                <a:cs typeface="Georgia"/>
              </a:rPr>
              <a:t>Recap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390256" y="1490852"/>
            <a:ext cx="1191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095" algn="l"/>
              </a:tabLst>
            </a:pPr>
            <a:r>
              <a:rPr dirty="0" sz="1800" spc="-50">
                <a:solidFill>
                  <a:srgbClr val="FFEEEE"/>
                </a:solidFill>
                <a:latin typeface="Georgia"/>
                <a:cs typeface="Georgia"/>
              </a:rPr>
              <a:t>4</a:t>
            </a:r>
            <a:r>
              <a:rPr dirty="0" sz="1800">
                <a:solidFill>
                  <a:srgbClr val="FFEEEE"/>
                </a:solidFill>
                <a:latin typeface="Georgia"/>
                <a:cs typeface="Georgia"/>
              </a:rPr>
              <a:t>	</a:t>
            </a:r>
            <a:r>
              <a:rPr dirty="0" sz="1800" spc="-30">
                <a:solidFill>
                  <a:srgbClr val="FFEEEE"/>
                </a:solidFill>
                <a:latin typeface="Times New Roman"/>
                <a:cs typeface="Times New Roman"/>
              </a:rPr>
              <a:t>Process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89228" y="1728927"/>
            <a:ext cx="216154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10" b="0">
                <a:solidFill>
                  <a:srgbClr val="B71E42"/>
                </a:solidFill>
                <a:latin typeface="Times New Roman"/>
                <a:cs typeface="Times New Roman"/>
              </a:rPr>
              <a:t>Agenda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484623" y="2576575"/>
            <a:ext cx="139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100320" y="2622295"/>
            <a:ext cx="7829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EEEE"/>
                </a:solidFill>
                <a:latin typeface="Times New Roman"/>
                <a:cs typeface="Times New Roman"/>
              </a:rPr>
              <a:t>Problem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356729" y="3299586"/>
            <a:ext cx="1176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375" algn="l"/>
              </a:tabLst>
            </a:pPr>
            <a:r>
              <a:rPr dirty="0" sz="1800" spc="-50">
                <a:solidFill>
                  <a:srgbClr val="FFFFFF"/>
                </a:solidFill>
                <a:latin typeface="Georgia"/>
                <a:cs typeface="Georgia"/>
              </a:rPr>
              <a:t>5</a:t>
            </a:r>
            <a:r>
              <a:rPr dirty="0" sz="180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dirty="0" sz="1800" spc="-20">
                <a:solidFill>
                  <a:srgbClr val="FFEEEE"/>
                </a:solidFill>
                <a:latin typeface="Times New Roman"/>
                <a:cs typeface="Times New Roman"/>
              </a:rPr>
              <a:t>Insights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466335" y="4150258"/>
            <a:ext cx="14287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5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929632" y="4180738"/>
            <a:ext cx="1419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EEEE"/>
                </a:solidFill>
                <a:latin typeface="Times New Roman"/>
                <a:cs typeface="Times New Roman"/>
              </a:rPr>
              <a:t>Analytics</a:t>
            </a:r>
            <a:r>
              <a:rPr dirty="0" sz="1800" spc="-85">
                <a:solidFill>
                  <a:srgbClr val="FFEEEE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EEEE"/>
                </a:solidFill>
                <a:latin typeface="Times New Roman"/>
                <a:cs typeface="Times New Roman"/>
              </a:rPr>
              <a:t>Team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016" y="1203959"/>
            <a:ext cx="3998976" cy="32308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0168" y="204215"/>
            <a:ext cx="704087" cy="5059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6604" y="136601"/>
            <a:ext cx="2002155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10" b="0">
                <a:latin typeface="Gill Sans MT"/>
                <a:cs typeface="Gill Sans MT"/>
              </a:rPr>
              <a:t>Project</a:t>
            </a:r>
            <a:r>
              <a:rPr dirty="0" sz="2800" spc="-160" b="0">
                <a:latin typeface="Gill Sans MT"/>
                <a:cs typeface="Gill Sans MT"/>
              </a:rPr>
              <a:t> </a:t>
            </a:r>
            <a:r>
              <a:rPr dirty="0" sz="2800" spc="-10" b="0">
                <a:latin typeface="Gill Sans MT"/>
                <a:cs typeface="Gill Sans MT"/>
              </a:rPr>
              <a:t>Recap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963158" y="2600959"/>
            <a:ext cx="240538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b="1">
                <a:solidFill>
                  <a:srgbClr val="DB0000"/>
                </a:solidFill>
                <a:latin typeface="Georgia"/>
                <a:cs typeface="Georgia"/>
              </a:rPr>
              <a:t>Hotel</a:t>
            </a:r>
            <a:r>
              <a:rPr dirty="0" sz="1600" spc="-50" b="1">
                <a:solidFill>
                  <a:srgbClr val="DB0000"/>
                </a:solidFill>
                <a:latin typeface="Georgia"/>
                <a:cs typeface="Georgia"/>
              </a:rPr>
              <a:t> </a:t>
            </a:r>
            <a:r>
              <a:rPr dirty="0" sz="1600" spc="-10" b="1">
                <a:solidFill>
                  <a:srgbClr val="DB0000"/>
                </a:solidFill>
                <a:latin typeface="Georgia"/>
                <a:cs typeface="Georgia"/>
              </a:rPr>
              <a:t>Booking</a:t>
            </a:r>
            <a:r>
              <a:rPr dirty="0" sz="1600" spc="-60" b="1">
                <a:solidFill>
                  <a:srgbClr val="DB0000"/>
                </a:solidFill>
                <a:latin typeface="Georgia"/>
                <a:cs typeface="Georgia"/>
              </a:rPr>
              <a:t> </a:t>
            </a:r>
            <a:r>
              <a:rPr dirty="0" sz="1600" spc="-10" b="1">
                <a:solidFill>
                  <a:srgbClr val="DB0000"/>
                </a:solidFill>
                <a:latin typeface="Georgia"/>
                <a:cs typeface="Georgia"/>
              </a:rPr>
              <a:t>analysis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047" y="88391"/>
            <a:ext cx="9147175" cy="4700270"/>
            <a:chOff x="-3047" y="88391"/>
            <a:chExt cx="9147175" cy="4700270"/>
          </a:xfrm>
        </p:grpSpPr>
        <p:sp>
          <p:nvSpPr>
            <p:cNvPr id="3" name="object 3" descr=""/>
            <p:cNvSpPr/>
            <p:nvPr/>
          </p:nvSpPr>
          <p:spPr>
            <a:xfrm>
              <a:off x="100583" y="274319"/>
              <a:ext cx="7221220" cy="783590"/>
            </a:xfrm>
            <a:custGeom>
              <a:avLst/>
              <a:gdLst/>
              <a:ahLst/>
              <a:cxnLst/>
              <a:rect l="l" t="t" r="r" b="b"/>
              <a:pathLst>
                <a:path w="7221220" h="783590">
                  <a:moveTo>
                    <a:pt x="7220712" y="0"/>
                  </a:moveTo>
                  <a:lnTo>
                    <a:pt x="4745482" y="0"/>
                  </a:lnTo>
                  <a:lnTo>
                    <a:pt x="4163694" y="702437"/>
                  </a:lnTo>
                  <a:lnTo>
                    <a:pt x="0" y="702437"/>
                  </a:lnTo>
                  <a:lnTo>
                    <a:pt x="0" y="783336"/>
                  </a:lnTo>
                  <a:lnTo>
                    <a:pt x="4207002" y="783336"/>
                  </a:lnTo>
                  <a:lnTo>
                    <a:pt x="4788789" y="80771"/>
                  </a:lnTo>
                  <a:lnTo>
                    <a:pt x="7220712" y="80771"/>
                  </a:lnTo>
                  <a:lnTo>
                    <a:pt x="7220712" y="0"/>
                  </a:lnTo>
                  <a:close/>
                </a:path>
              </a:pathLst>
            </a:custGeom>
            <a:solidFill>
              <a:srgbClr val="F8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2107" y="275843"/>
              <a:ext cx="7221220" cy="783590"/>
            </a:xfrm>
            <a:custGeom>
              <a:avLst/>
              <a:gdLst/>
              <a:ahLst/>
              <a:cxnLst/>
              <a:rect l="l" t="t" r="r" b="b"/>
              <a:pathLst>
                <a:path w="7221220" h="783590">
                  <a:moveTo>
                    <a:pt x="4745482" y="0"/>
                  </a:moveTo>
                  <a:lnTo>
                    <a:pt x="4163694" y="702437"/>
                  </a:lnTo>
                  <a:lnTo>
                    <a:pt x="0" y="702437"/>
                  </a:lnTo>
                  <a:lnTo>
                    <a:pt x="0" y="783335"/>
                  </a:lnTo>
                  <a:lnTo>
                    <a:pt x="4207002" y="783335"/>
                  </a:lnTo>
                  <a:lnTo>
                    <a:pt x="4788789" y="80771"/>
                  </a:lnTo>
                  <a:lnTo>
                    <a:pt x="7220712" y="80771"/>
                  </a:lnTo>
                  <a:lnTo>
                    <a:pt x="7220712" y="0"/>
                  </a:lnTo>
                  <a:lnTo>
                    <a:pt x="4745482" y="0"/>
                  </a:lnTo>
                  <a:close/>
                </a:path>
              </a:pathLst>
            </a:custGeom>
            <a:ln w="9144">
              <a:solidFill>
                <a:srgbClr val="124F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810511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>
                  <a:moveTo>
                    <a:pt x="5754624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5754624" y="54864"/>
                  </a:lnTo>
                  <a:lnTo>
                    <a:pt x="5754624" y="0"/>
                  </a:lnTo>
                  <a:close/>
                </a:path>
                <a:path w="9144000" h="55244">
                  <a:moveTo>
                    <a:pt x="9144000" y="0"/>
                  </a:moveTo>
                  <a:lnTo>
                    <a:pt x="8653272" y="0"/>
                  </a:lnTo>
                  <a:lnTo>
                    <a:pt x="8653272" y="54864"/>
                  </a:lnTo>
                  <a:lnTo>
                    <a:pt x="9144000" y="5486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7890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19" y="969263"/>
              <a:ext cx="2901695" cy="381914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2581655"/>
              <a:ext cx="5748655" cy="1457325"/>
            </a:xfrm>
            <a:custGeom>
              <a:avLst/>
              <a:gdLst/>
              <a:ahLst/>
              <a:cxnLst/>
              <a:rect l="l" t="t" r="r" b="b"/>
              <a:pathLst>
                <a:path w="5748655" h="1457325">
                  <a:moveTo>
                    <a:pt x="5748528" y="1373505"/>
                  </a:moveTo>
                  <a:lnTo>
                    <a:pt x="5432933" y="1373505"/>
                  </a:lnTo>
                  <a:lnTo>
                    <a:pt x="4180967" y="16764"/>
                  </a:lnTo>
                  <a:lnTo>
                    <a:pt x="4166489" y="0"/>
                  </a:lnTo>
                  <a:lnTo>
                    <a:pt x="0" y="0"/>
                  </a:lnTo>
                  <a:lnTo>
                    <a:pt x="0" y="83439"/>
                  </a:lnTo>
                  <a:lnTo>
                    <a:pt x="4117594" y="83439"/>
                  </a:lnTo>
                  <a:lnTo>
                    <a:pt x="5384038" y="1456944"/>
                  </a:lnTo>
                  <a:lnTo>
                    <a:pt x="5748528" y="1456944"/>
                  </a:lnTo>
                  <a:lnTo>
                    <a:pt x="5748528" y="1373505"/>
                  </a:lnTo>
                  <a:close/>
                </a:path>
              </a:pathLst>
            </a:custGeom>
            <a:solidFill>
              <a:srgbClr val="DEE0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24" y="2583179"/>
              <a:ext cx="5748655" cy="1457325"/>
            </a:xfrm>
            <a:custGeom>
              <a:avLst/>
              <a:gdLst/>
              <a:ahLst/>
              <a:cxnLst/>
              <a:rect l="l" t="t" r="r" b="b"/>
              <a:pathLst>
                <a:path w="5748655" h="1457325">
                  <a:moveTo>
                    <a:pt x="0" y="0"/>
                  </a:moveTo>
                  <a:lnTo>
                    <a:pt x="0" y="83438"/>
                  </a:lnTo>
                  <a:lnTo>
                    <a:pt x="4117593" y="83438"/>
                  </a:lnTo>
                  <a:lnTo>
                    <a:pt x="5369560" y="1441323"/>
                  </a:lnTo>
                  <a:lnTo>
                    <a:pt x="5384038" y="1456944"/>
                  </a:lnTo>
                  <a:lnTo>
                    <a:pt x="5748528" y="1456944"/>
                  </a:lnTo>
                  <a:lnTo>
                    <a:pt x="5748528" y="1373505"/>
                  </a:lnTo>
                  <a:lnTo>
                    <a:pt x="5432933" y="1373505"/>
                  </a:lnTo>
                  <a:lnTo>
                    <a:pt x="4180966" y="16763"/>
                  </a:lnTo>
                  <a:lnTo>
                    <a:pt x="4166489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124F5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4623" y="969263"/>
              <a:ext cx="2898648" cy="381914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65176" y="1969007"/>
              <a:ext cx="2825750" cy="2593975"/>
            </a:xfrm>
            <a:custGeom>
              <a:avLst/>
              <a:gdLst/>
              <a:ahLst/>
              <a:cxnLst/>
              <a:rect l="l" t="t" r="r" b="b"/>
              <a:pathLst>
                <a:path w="2825750" h="2593975">
                  <a:moveTo>
                    <a:pt x="2744724" y="0"/>
                  </a:moveTo>
                  <a:lnTo>
                    <a:pt x="80784" y="0"/>
                  </a:lnTo>
                  <a:lnTo>
                    <a:pt x="49339" y="11303"/>
                  </a:lnTo>
                  <a:lnTo>
                    <a:pt x="23660" y="42164"/>
                  </a:lnTo>
                  <a:lnTo>
                    <a:pt x="6350" y="87884"/>
                  </a:lnTo>
                  <a:lnTo>
                    <a:pt x="0" y="144018"/>
                  </a:lnTo>
                  <a:lnTo>
                    <a:pt x="0" y="2449817"/>
                  </a:lnTo>
                  <a:lnTo>
                    <a:pt x="6350" y="2505887"/>
                  </a:lnTo>
                  <a:lnTo>
                    <a:pt x="23660" y="2551671"/>
                  </a:lnTo>
                  <a:lnTo>
                    <a:pt x="49339" y="2582532"/>
                  </a:lnTo>
                  <a:lnTo>
                    <a:pt x="80784" y="2593848"/>
                  </a:lnTo>
                  <a:lnTo>
                    <a:pt x="2744724" y="2593848"/>
                  </a:lnTo>
                  <a:lnTo>
                    <a:pt x="2776093" y="2582532"/>
                  </a:lnTo>
                  <a:lnTo>
                    <a:pt x="2801874" y="2551671"/>
                  </a:lnTo>
                  <a:lnTo>
                    <a:pt x="2819146" y="2505887"/>
                  </a:lnTo>
                  <a:lnTo>
                    <a:pt x="2825496" y="2449817"/>
                  </a:lnTo>
                  <a:lnTo>
                    <a:pt x="2825496" y="144018"/>
                  </a:lnTo>
                  <a:lnTo>
                    <a:pt x="2819146" y="87884"/>
                  </a:lnTo>
                  <a:lnTo>
                    <a:pt x="2801874" y="42164"/>
                  </a:lnTo>
                  <a:lnTo>
                    <a:pt x="2776093" y="11303"/>
                  </a:lnTo>
                  <a:lnTo>
                    <a:pt x="2744724" y="0"/>
                  </a:lnTo>
                  <a:close/>
                </a:path>
              </a:pathLst>
            </a:custGeom>
            <a:solidFill>
              <a:srgbClr val="DEE0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66699" y="1970531"/>
              <a:ext cx="2825750" cy="2593975"/>
            </a:xfrm>
            <a:custGeom>
              <a:avLst/>
              <a:gdLst/>
              <a:ahLst/>
              <a:cxnLst/>
              <a:rect l="l" t="t" r="r" b="b"/>
              <a:pathLst>
                <a:path w="2825750" h="2593975">
                  <a:moveTo>
                    <a:pt x="0" y="144018"/>
                  </a:moveTo>
                  <a:lnTo>
                    <a:pt x="6350" y="87884"/>
                  </a:lnTo>
                  <a:lnTo>
                    <a:pt x="23660" y="42164"/>
                  </a:lnTo>
                  <a:lnTo>
                    <a:pt x="49339" y="11303"/>
                  </a:lnTo>
                  <a:lnTo>
                    <a:pt x="80784" y="0"/>
                  </a:lnTo>
                  <a:lnTo>
                    <a:pt x="2744724" y="0"/>
                  </a:lnTo>
                  <a:lnTo>
                    <a:pt x="2776093" y="11303"/>
                  </a:lnTo>
                  <a:lnTo>
                    <a:pt x="2801874" y="42164"/>
                  </a:lnTo>
                  <a:lnTo>
                    <a:pt x="2819146" y="87884"/>
                  </a:lnTo>
                  <a:lnTo>
                    <a:pt x="2825496" y="144018"/>
                  </a:lnTo>
                  <a:lnTo>
                    <a:pt x="2825496" y="2449817"/>
                  </a:lnTo>
                  <a:lnTo>
                    <a:pt x="2819146" y="2505887"/>
                  </a:lnTo>
                  <a:lnTo>
                    <a:pt x="2801874" y="2551671"/>
                  </a:lnTo>
                  <a:lnTo>
                    <a:pt x="2776093" y="2582532"/>
                  </a:lnTo>
                  <a:lnTo>
                    <a:pt x="2744724" y="2593848"/>
                  </a:lnTo>
                  <a:lnTo>
                    <a:pt x="80784" y="2593848"/>
                  </a:lnTo>
                  <a:lnTo>
                    <a:pt x="49339" y="2582532"/>
                  </a:lnTo>
                  <a:lnTo>
                    <a:pt x="23660" y="2551671"/>
                  </a:lnTo>
                  <a:lnTo>
                    <a:pt x="6350" y="2505887"/>
                  </a:lnTo>
                  <a:lnTo>
                    <a:pt x="0" y="2449817"/>
                  </a:lnTo>
                  <a:lnTo>
                    <a:pt x="0" y="144018"/>
                  </a:lnTo>
                  <a:close/>
                </a:path>
              </a:pathLst>
            </a:custGeom>
            <a:ln w="9144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799" y="88391"/>
              <a:ext cx="886968" cy="50292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4772" y="1914601"/>
            <a:ext cx="1464945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10" b="0">
                <a:solidFill>
                  <a:srgbClr val="574485"/>
                </a:solidFill>
                <a:latin typeface="Gill Sans MT"/>
                <a:cs typeface="Gill Sans MT"/>
              </a:rPr>
              <a:t>challenges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09372" y="2351023"/>
            <a:ext cx="2069464" cy="718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915" indent="-171450">
              <a:lnSpc>
                <a:spcPts val="1285"/>
              </a:lnSpc>
              <a:spcBef>
                <a:spcPts val="100"/>
              </a:spcBef>
              <a:buFont typeface="Arial"/>
              <a:buChar char="•"/>
              <a:tabLst>
                <a:tab pos="209550" algn="l"/>
              </a:tabLst>
            </a:pP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Handling</a:t>
            </a:r>
            <a:r>
              <a:rPr dirty="0" sz="1200" spc="-35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Duplicate</a:t>
            </a:r>
            <a:r>
              <a:rPr dirty="0" sz="1200" spc="-20">
                <a:solidFill>
                  <a:srgbClr val="574485"/>
                </a:solidFill>
                <a:latin typeface="Gill Sans MT"/>
                <a:cs typeface="Gill Sans MT"/>
              </a:rPr>
              <a:t> data</a:t>
            </a:r>
            <a:endParaRPr sz="1200">
              <a:latin typeface="Gill Sans MT"/>
              <a:cs typeface="Gill Sans MT"/>
            </a:endParaRPr>
          </a:p>
          <a:p>
            <a:pPr marL="528955" indent="-491490">
              <a:lnSpc>
                <a:spcPts val="4165"/>
              </a:lnSpc>
              <a:buClr>
                <a:srgbClr val="574485"/>
              </a:buClr>
              <a:buSzPct val="33333"/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dirty="0" sz="3600" spc="-45">
                <a:solidFill>
                  <a:srgbClr val="FFEEEE"/>
                </a:solidFill>
                <a:latin typeface="Gill Sans MT"/>
                <a:cs typeface="Gill Sans MT"/>
              </a:rPr>
              <a:t>Problem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05764" y="2530855"/>
            <a:ext cx="1819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Data</a:t>
            </a:r>
            <a:r>
              <a:rPr dirty="0" sz="1200" spc="285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presented</a:t>
            </a:r>
            <a:r>
              <a:rPr dirty="0" sz="1200" spc="5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in</a:t>
            </a:r>
            <a:r>
              <a:rPr dirty="0" sz="1200" spc="-15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 spc="-10">
                <a:solidFill>
                  <a:srgbClr val="574485"/>
                </a:solidFill>
                <a:latin typeface="Gill Sans MT"/>
                <a:cs typeface="Gill Sans MT"/>
              </a:rPr>
              <a:t>unwanted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05764" y="2713735"/>
            <a:ext cx="586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4485"/>
                </a:solidFill>
                <a:latin typeface="Gill Sans MT"/>
                <a:cs typeface="Gill Sans MT"/>
              </a:rPr>
              <a:t>Datatype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4772" y="2899917"/>
            <a:ext cx="1816100" cy="93408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83515" marR="5080" indent="-171450">
              <a:lnSpc>
                <a:spcPts val="1420"/>
              </a:lnSpc>
              <a:spcBef>
                <a:spcPts val="16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Choosing</a:t>
            </a:r>
            <a:r>
              <a:rPr dirty="0" sz="1200" spc="-40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 spc="-10">
                <a:solidFill>
                  <a:srgbClr val="574485"/>
                </a:solidFill>
                <a:latin typeface="Gill Sans MT"/>
                <a:cs typeface="Gill Sans MT"/>
              </a:rPr>
              <a:t>appropriate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visualization</a:t>
            </a:r>
            <a:r>
              <a:rPr dirty="0" sz="1200" spc="-20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techniques</a:t>
            </a:r>
            <a:r>
              <a:rPr dirty="0" sz="1200" spc="-20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 spc="-25">
                <a:solidFill>
                  <a:srgbClr val="574485"/>
                </a:solidFill>
                <a:latin typeface="Gill Sans MT"/>
                <a:cs typeface="Gill Sans MT"/>
              </a:rPr>
              <a:t>to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was</a:t>
            </a:r>
            <a:r>
              <a:rPr dirty="0" sz="1200" spc="-45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 spc="-10">
                <a:solidFill>
                  <a:srgbClr val="574485"/>
                </a:solidFill>
                <a:latin typeface="Gill Sans MT"/>
                <a:cs typeface="Gill Sans MT"/>
              </a:rPr>
              <a:t>difficult</a:t>
            </a:r>
            <a:endParaRPr sz="1200">
              <a:latin typeface="Gill Sans MT"/>
              <a:cs typeface="Gill Sans MT"/>
            </a:endParaRPr>
          </a:p>
          <a:p>
            <a:pPr marL="183515" marR="115570" indent="-171450">
              <a:lnSpc>
                <a:spcPts val="1420"/>
              </a:lnSpc>
              <a:spcBef>
                <a:spcPts val="40"/>
              </a:spcBef>
              <a:buFont typeface="Arial"/>
              <a:buChar char="•"/>
              <a:tabLst>
                <a:tab pos="187325" algn="l"/>
              </a:tabLst>
            </a:pP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A</a:t>
            </a:r>
            <a:r>
              <a:rPr dirty="0" sz="1200" spc="-20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lot</a:t>
            </a:r>
            <a:r>
              <a:rPr dirty="0" sz="1200" spc="-5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of</a:t>
            </a:r>
            <a:r>
              <a:rPr dirty="0" sz="1200" spc="10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null</a:t>
            </a:r>
            <a:r>
              <a:rPr dirty="0" sz="1200" spc="-10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values</a:t>
            </a:r>
            <a:r>
              <a:rPr dirty="0" sz="1200" spc="-30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 spc="-20">
                <a:solidFill>
                  <a:srgbClr val="574485"/>
                </a:solidFill>
                <a:latin typeface="Gill Sans MT"/>
                <a:cs typeface="Gill Sans MT"/>
              </a:rPr>
              <a:t>were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there</a:t>
            </a:r>
            <a:r>
              <a:rPr dirty="0" sz="1200" spc="-35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>
                <a:solidFill>
                  <a:srgbClr val="574485"/>
                </a:solidFill>
                <a:latin typeface="Gill Sans MT"/>
                <a:cs typeface="Gill Sans MT"/>
              </a:rPr>
              <a:t>in</a:t>
            </a:r>
            <a:r>
              <a:rPr dirty="0" sz="1200" spc="-5">
                <a:solidFill>
                  <a:srgbClr val="574485"/>
                </a:solidFill>
                <a:latin typeface="Gill Sans MT"/>
                <a:cs typeface="Gill Sans MT"/>
              </a:rPr>
              <a:t> </a:t>
            </a:r>
            <a:r>
              <a:rPr dirty="0" sz="1200" spc="-10">
                <a:solidFill>
                  <a:srgbClr val="574485"/>
                </a:solidFill>
                <a:latin typeface="Gill Sans MT"/>
                <a:cs typeface="Gill Sans MT"/>
              </a:rPr>
              <a:t>dataset</a:t>
            </a:r>
            <a:endParaRPr sz="1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0168" y="204215"/>
            <a:ext cx="704087" cy="5059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085" y="1991055"/>
            <a:ext cx="33724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 b="0">
                <a:solidFill>
                  <a:srgbClr val="CC0000"/>
                </a:solidFill>
                <a:latin typeface="Gill Sans MT"/>
                <a:cs typeface="Gill Sans MT"/>
              </a:rPr>
              <a:t>Insights/Story</a:t>
            </a:r>
            <a:endParaRPr sz="4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77824" y="597407"/>
            <a:ext cx="6888480" cy="3112135"/>
            <a:chOff x="877824" y="597407"/>
            <a:chExt cx="6888480" cy="31121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824" y="597407"/>
              <a:ext cx="6888480" cy="311200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848" y="789431"/>
              <a:ext cx="6516624" cy="274015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69935" y="192023"/>
            <a:ext cx="704087" cy="50292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1892" y="36067"/>
            <a:ext cx="7506334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u="sng" sz="1200" spc="-1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200" spc="-5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best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time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year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book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hotel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room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50" b="1"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85"/>
              </a:spcBef>
            </a:pPr>
            <a:r>
              <a:rPr dirty="0" sz="1200" b="1">
                <a:latin typeface="Arial"/>
                <a:cs typeface="Arial"/>
              </a:rPr>
              <a:t>1)From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correlation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say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when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total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peoples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greater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then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price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average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daily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price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is </a:t>
            </a:r>
            <a:r>
              <a:rPr dirty="0" sz="1200" spc="-20" b="1">
                <a:latin typeface="Arial"/>
                <a:cs typeface="Arial"/>
              </a:rPr>
              <a:t>high </a:t>
            </a:r>
            <a:r>
              <a:rPr dirty="0" sz="1200" b="1">
                <a:latin typeface="Arial"/>
                <a:cs typeface="Arial"/>
              </a:rPr>
              <a:t>So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this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period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time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is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not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good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for</a:t>
            </a:r>
            <a:r>
              <a:rPr dirty="0" sz="1200" spc="-10" b="1">
                <a:latin typeface="Arial"/>
                <a:cs typeface="Arial"/>
              </a:rPr>
              <a:t> booking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55524" y="3287394"/>
            <a:ext cx="8536305" cy="739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315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Fig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Relations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First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the</a:t>
            </a:r>
            <a:r>
              <a:rPr dirty="0" sz="12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correlation</a:t>
            </a:r>
            <a:r>
              <a:rPr dirty="0" sz="12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between</a:t>
            </a:r>
            <a:r>
              <a:rPr dirty="0" sz="12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numerical</a:t>
            </a:r>
            <a:r>
              <a:rPr dirty="0" sz="12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1F1F1F"/>
                </a:solidFill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 marL="140335" indent="-128270">
              <a:lnSpc>
                <a:spcPts val="1430"/>
              </a:lnSpc>
              <a:buSzPct val="91666"/>
              <a:buAutoNum type="arabicPlain"/>
              <a:tabLst>
                <a:tab pos="140970" algn="l"/>
              </a:tabLst>
            </a:pPr>
            <a:r>
              <a:rPr dirty="0" sz="1200" spc="-10">
                <a:solidFill>
                  <a:srgbClr val="1F1F1F"/>
                </a:solidFill>
                <a:latin typeface="Arial"/>
                <a:cs typeface="Arial"/>
              </a:rPr>
              <a:t>'total_people' and</a:t>
            </a:r>
            <a:r>
              <a:rPr dirty="0" sz="12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'adr'</a:t>
            </a:r>
            <a:r>
              <a:rPr dirty="0" sz="1200" spc="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has</a:t>
            </a:r>
            <a:r>
              <a:rPr dirty="0" sz="1200" spc="-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slight</a:t>
            </a:r>
            <a:r>
              <a:rPr dirty="0" sz="12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correlation.</a:t>
            </a:r>
            <a:r>
              <a:rPr dirty="0" sz="12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It</a:t>
            </a:r>
            <a:r>
              <a:rPr dirty="0" sz="12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means</a:t>
            </a:r>
            <a:r>
              <a:rPr dirty="0" sz="12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more</a:t>
            </a:r>
            <a:r>
              <a:rPr dirty="0" sz="12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number</a:t>
            </a:r>
            <a:r>
              <a:rPr dirty="0" sz="12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200" spc="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people</a:t>
            </a:r>
            <a:r>
              <a:rPr dirty="0" sz="1200" spc="-20">
                <a:solidFill>
                  <a:srgbClr val="1F1F1F"/>
                </a:solidFill>
                <a:latin typeface="Arial"/>
                <a:cs typeface="Arial"/>
              </a:rPr>
              <a:t> means,</a:t>
            </a:r>
            <a:r>
              <a:rPr dirty="0" sz="1200" spc="-5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more adr</a:t>
            </a:r>
            <a:r>
              <a:rPr dirty="0" sz="12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which</a:t>
            </a:r>
            <a:r>
              <a:rPr dirty="0" sz="1200" spc="-4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in</a:t>
            </a:r>
            <a:r>
              <a:rPr dirty="0" sz="12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turns</a:t>
            </a:r>
            <a:r>
              <a:rPr dirty="0" sz="1200" spc="-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1F1F"/>
                </a:solidFill>
                <a:latin typeface="Arial"/>
                <a:cs typeface="Arial"/>
              </a:rPr>
              <a:t>more</a:t>
            </a:r>
            <a:r>
              <a:rPr dirty="0" sz="1200" spc="-4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F1F1F"/>
                </a:solidFill>
                <a:latin typeface="Arial"/>
                <a:cs typeface="Arial"/>
              </a:rPr>
              <a:t>revenue.</a:t>
            </a:r>
            <a:endParaRPr sz="1200">
              <a:latin typeface="Arial"/>
              <a:cs typeface="Arial"/>
            </a:endParaRPr>
          </a:p>
          <a:p>
            <a:pPr marL="129539" indent="-117475">
              <a:lnSpc>
                <a:spcPts val="1310"/>
              </a:lnSpc>
              <a:buSzPct val="90909"/>
              <a:buAutoNum type="arabicPlain"/>
              <a:tabLst>
                <a:tab pos="130175" algn="l"/>
              </a:tabLst>
            </a:pP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’lead_time'</a:t>
            </a:r>
            <a:r>
              <a:rPr dirty="0" sz="11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and 'total_stay'</a:t>
            </a:r>
            <a:r>
              <a:rPr dirty="0" sz="1100" spc="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has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slight</a:t>
            </a:r>
            <a:r>
              <a:rPr dirty="0" sz="1100" spc="-5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correlation,</a:t>
            </a:r>
            <a:r>
              <a:rPr dirty="0" sz="1100" spc="-2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which</a:t>
            </a:r>
            <a:r>
              <a:rPr dirty="0" sz="1100" spc="-7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indicates</a:t>
            </a:r>
            <a:r>
              <a:rPr dirty="0" sz="1100" spc="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usually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people</a:t>
            </a:r>
            <a:r>
              <a:rPr dirty="0" sz="1100" spc="-4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with</a:t>
            </a:r>
            <a:r>
              <a:rPr dirty="0" sz="11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longer</a:t>
            </a:r>
            <a:r>
              <a:rPr dirty="0" sz="11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stay</a:t>
            </a:r>
            <a:r>
              <a:rPr dirty="0" sz="1100" spc="-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plans</a:t>
            </a:r>
            <a:r>
              <a:rPr dirty="0" sz="1100" spc="-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earlier</a:t>
            </a:r>
            <a:r>
              <a:rPr dirty="0" sz="1100" spc="-2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than</a:t>
            </a:r>
            <a:r>
              <a:rPr dirty="0" sz="1100" spc="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the</a:t>
            </a:r>
            <a:r>
              <a:rPr dirty="0" sz="110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1F1F"/>
                </a:solidFill>
                <a:latin typeface="Arial"/>
                <a:cs typeface="Arial"/>
              </a:rPr>
              <a:t>actual</a:t>
            </a:r>
            <a:r>
              <a:rPr dirty="0" sz="1100" spc="-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arrival.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0168" y="207263"/>
            <a:ext cx="704087" cy="5029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3624" y="1310639"/>
            <a:ext cx="4968239" cy="268223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31140" y="130810"/>
            <a:ext cx="7174230" cy="1139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190"/>
              </a:lnSpc>
              <a:spcBef>
                <a:spcPts val="105"/>
              </a:spcBef>
            </a:pPr>
            <a:r>
              <a:rPr dirty="0" u="sng" sz="1000" spc="-2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000" spc="-5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dirty="0" sz="1000" spc="-50" b="1">
                <a:solidFill>
                  <a:srgbClr val="1F1F1F"/>
                </a:solidFill>
                <a:latin typeface="Arial"/>
                <a:cs typeface="Arial"/>
              </a:rPr>
              <a:t>Lets</a:t>
            </a:r>
            <a:r>
              <a:rPr dirty="0" sz="1000" spc="-2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000" spc="-40" b="1">
                <a:solidFill>
                  <a:srgbClr val="1F1F1F"/>
                </a:solidFill>
                <a:latin typeface="Arial"/>
                <a:cs typeface="Arial"/>
              </a:rPr>
              <a:t>see</a:t>
            </a:r>
            <a:r>
              <a:rPr dirty="0" sz="1000" spc="-3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000" spc="-60" b="1">
                <a:solidFill>
                  <a:srgbClr val="1F1F1F"/>
                </a:solidFill>
                <a:latin typeface="Arial"/>
                <a:cs typeface="Arial"/>
              </a:rPr>
              <a:t>does</a:t>
            </a:r>
            <a:r>
              <a:rPr dirty="0" sz="1000" spc="-1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000" spc="-30" b="1">
                <a:solidFill>
                  <a:srgbClr val="1F1F1F"/>
                </a:solidFill>
                <a:latin typeface="Arial"/>
                <a:cs typeface="Arial"/>
              </a:rPr>
              <a:t>length </a:t>
            </a:r>
            <a:r>
              <a:rPr dirty="0" sz="1000" b="1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000" spc="-2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000" spc="-40" b="1">
                <a:solidFill>
                  <a:srgbClr val="1F1F1F"/>
                </a:solidFill>
                <a:latin typeface="Arial"/>
                <a:cs typeface="Arial"/>
              </a:rPr>
              <a:t>stay</a:t>
            </a:r>
            <a:r>
              <a:rPr dirty="0" sz="1000" spc="-3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1F1F1F"/>
                </a:solidFill>
                <a:latin typeface="Arial"/>
                <a:cs typeface="Arial"/>
              </a:rPr>
              <a:t>affects</a:t>
            </a:r>
            <a:r>
              <a:rPr dirty="0" sz="1000" spc="-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1F1F1F"/>
                </a:solidFill>
                <a:latin typeface="Arial"/>
                <a:cs typeface="Arial"/>
              </a:rPr>
              <a:t>the </a:t>
            </a:r>
            <a:r>
              <a:rPr dirty="0" sz="1000" spc="-20" b="1">
                <a:solidFill>
                  <a:srgbClr val="1F1F1F"/>
                </a:solidFill>
                <a:latin typeface="Arial"/>
                <a:cs typeface="Arial"/>
              </a:rPr>
              <a:t>adr.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660"/>
              </a:lnSpc>
              <a:spcBef>
                <a:spcPts val="35"/>
              </a:spcBef>
            </a:pPr>
            <a:r>
              <a:rPr dirty="0" sz="1400" b="1">
                <a:latin typeface="Times New Roman"/>
                <a:cs typeface="Times New Roman"/>
              </a:rPr>
              <a:t>1)The</a:t>
            </a:r>
            <a:r>
              <a:rPr dirty="0" sz="1400" spc="-2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pricing</a:t>
            </a:r>
            <a:r>
              <a:rPr dirty="0" sz="1400" spc="-2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of</a:t>
            </a:r>
            <a:r>
              <a:rPr dirty="0" sz="1400" spc="-10" b="1">
                <a:latin typeface="Times New Roman"/>
                <a:cs typeface="Times New Roman"/>
              </a:rPr>
              <a:t> hotel</a:t>
            </a:r>
            <a:r>
              <a:rPr dirty="0" sz="1400" spc="-5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is</a:t>
            </a:r>
            <a:r>
              <a:rPr dirty="0" sz="1400" spc="-1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also</a:t>
            </a:r>
            <a:r>
              <a:rPr dirty="0" sz="1400" spc="-5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depending</a:t>
            </a:r>
            <a:r>
              <a:rPr dirty="0" sz="1400" spc="-4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of</a:t>
            </a:r>
            <a:r>
              <a:rPr dirty="0" sz="1400" spc="-1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day</a:t>
            </a:r>
            <a:r>
              <a:rPr dirty="0" sz="1400" spc="-2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of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Times New Roman"/>
                <a:cs typeface="Times New Roman"/>
              </a:rPr>
              <a:t>stay</a:t>
            </a:r>
            <a:endParaRPr sz="1400">
              <a:latin typeface="Times New Roman"/>
              <a:cs typeface="Times New Roman"/>
            </a:endParaRPr>
          </a:p>
          <a:p>
            <a:pPr marL="366395">
              <a:lnSpc>
                <a:spcPts val="1660"/>
              </a:lnSpc>
            </a:pPr>
            <a:r>
              <a:rPr dirty="0" sz="1400">
                <a:latin typeface="Times New Roman"/>
                <a:cs typeface="Times New Roman"/>
              </a:rPr>
              <a:t>for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example-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If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adr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for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one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day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stay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2000rs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if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we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stay</a:t>
            </a:r>
            <a:endParaRPr sz="1400">
              <a:latin typeface="Times New Roman"/>
              <a:cs typeface="Times New Roman"/>
            </a:endParaRPr>
          </a:p>
          <a:p>
            <a:pPr marL="366395">
              <a:lnSpc>
                <a:spcPct val="100000"/>
              </a:lnSpc>
              <a:spcBef>
                <a:spcPts val="25"/>
              </a:spcBef>
            </a:pPr>
            <a:r>
              <a:rPr dirty="0" sz="1400">
                <a:latin typeface="Times New Roman"/>
                <a:cs typeface="Times New Roman"/>
              </a:rPr>
              <a:t>2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days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in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hotel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then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its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1600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and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similarly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if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we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stay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3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days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then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the</a:t>
            </a:r>
            <a:r>
              <a:rPr dirty="0" sz="1400" spc="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adr is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lowest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means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1500rs</a:t>
            </a:r>
            <a:endParaRPr sz="1400">
              <a:latin typeface="Times New Roman"/>
              <a:cs typeface="Times New Roman"/>
            </a:endParaRPr>
          </a:p>
          <a:p>
            <a:pPr marL="366395">
              <a:lnSpc>
                <a:spcPct val="100000"/>
              </a:lnSpc>
              <a:spcBef>
                <a:spcPts val="10"/>
              </a:spcBef>
            </a:pPr>
            <a:r>
              <a:rPr dirty="0" sz="1100">
                <a:latin typeface="Arial"/>
                <a:cs typeface="Arial"/>
              </a:rPr>
              <a:t>So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this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is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best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length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staying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duration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6963" y="3906418"/>
            <a:ext cx="5647055" cy="532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2514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Fig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length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staying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adr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1100">
                <a:latin typeface="Arial"/>
                <a:cs typeface="Arial"/>
              </a:rPr>
              <a:t>From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scatter</a:t>
            </a:r>
            <a:r>
              <a:rPr dirty="0" sz="1100" spc="-6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plot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can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see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that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as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length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'total_stay'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increases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'adr'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decreases. </a:t>
            </a:r>
            <a:r>
              <a:rPr dirty="0" sz="1100">
                <a:latin typeface="Arial"/>
                <a:cs typeface="Arial"/>
              </a:rPr>
              <a:t>This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means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longer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stay,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better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deal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254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customer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can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finalized.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0" y="1164335"/>
            <a:ext cx="5992368" cy="27736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0168" y="204215"/>
            <a:ext cx="704087" cy="50596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524247" y="447802"/>
            <a:ext cx="881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1F1F1F"/>
                </a:solidFill>
                <a:latin typeface="Arial"/>
                <a:cs typeface="Arial"/>
              </a:rPr>
              <a:t>here</a:t>
            </a:r>
            <a:r>
              <a:rPr dirty="0" sz="1200" spc="10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we</a:t>
            </a:r>
            <a:r>
              <a:rPr dirty="0" sz="1200" spc="-3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1F1F1F"/>
                </a:solidFill>
                <a:latin typeface="Arial"/>
                <a:cs typeface="Arial"/>
              </a:rPr>
              <a:t>can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67715" y="81788"/>
            <a:ext cx="4129404" cy="755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Observation-</a:t>
            </a:r>
            <a:r>
              <a:rPr dirty="0" u="sng" sz="1200" spc="-25" b="1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3: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Arial"/>
                <a:cs typeface="Arial"/>
              </a:rPr>
              <a:t>Univariate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65"/>
              </a:spcBef>
            </a:pPr>
            <a:r>
              <a:rPr dirty="0" sz="1200" b="1">
                <a:solidFill>
                  <a:srgbClr val="1F1F1F"/>
                </a:solidFill>
                <a:latin typeface="Arial"/>
                <a:cs typeface="Arial"/>
              </a:rPr>
              <a:t>AS</a:t>
            </a:r>
            <a:r>
              <a:rPr dirty="0" sz="1200" spc="32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75" b="1">
                <a:solidFill>
                  <a:srgbClr val="1F1F1F"/>
                </a:solidFill>
                <a:latin typeface="Arial"/>
                <a:cs typeface="Arial"/>
              </a:rPr>
              <a:t>shown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in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F1F1F"/>
                </a:solidFill>
                <a:latin typeface="Arial"/>
                <a:cs typeface="Arial"/>
              </a:rPr>
              <a:t>fig</a:t>
            </a:r>
            <a:r>
              <a:rPr dirty="0" sz="1200" spc="45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number</a:t>
            </a:r>
            <a:r>
              <a:rPr dirty="0" sz="1200" spc="2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200" spc="-7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1F1F1F"/>
                </a:solidFill>
                <a:latin typeface="Arial"/>
                <a:cs typeface="Arial"/>
              </a:rPr>
              <a:t>booking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F1F1F"/>
                </a:solidFill>
                <a:latin typeface="Arial"/>
                <a:cs typeface="Arial"/>
              </a:rPr>
              <a:t>and</a:t>
            </a:r>
            <a:r>
              <a:rPr dirty="0" sz="1200" spc="18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agent</a:t>
            </a:r>
            <a:r>
              <a:rPr dirty="0" sz="1200" spc="-4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are 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plotted 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see</a:t>
            </a:r>
            <a:r>
              <a:rPr dirty="0" sz="1200" spc="-1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agent</a:t>
            </a:r>
            <a:r>
              <a:rPr dirty="0" sz="1200" spc="-2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no.</a:t>
            </a:r>
            <a:r>
              <a:rPr dirty="0" sz="1200" spc="-2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F1F1F"/>
                </a:solidFill>
                <a:latin typeface="Arial"/>
                <a:cs typeface="Arial"/>
              </a:rPr>
              <a:t>9</a:t>
            </a:r>
            <a:r>
              <a:rPr dirty="0" sz="1200" spc="-2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1F1F1F"/>
                </a:solidFill>
                <a:latin typeface="Arial"/>
                <a:cs typeface="Arial"/>
              </a:rPr>
              <a:t>makes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1F1F1F"/>
                </a:solidFill>
                <a:latin typeface="Arial"/>
                <a:cs typeface="Arial"/>
              </a:rPr>
              <a:t>maximum</a:t>
            </a:r>
            <a:r>
              <a:rPr dirty="0" sz="1200" spc="-4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bookings.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707004" y="4101490"/>
            <a:ext cx="2835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5" b="1">
                <a:solidFill>
                  <a:srgbClr val="1F1F1F"/>
                </a:solidFill>
                <a:latin typeface="Arial"/>
                <a:cs typeface="Arial"/>
              </a:rPr>
              <a:t>Which</a:t>
            </a:r>
            <a:r>
              <a:rPr dirty="0" sz="1200" spc="-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agent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1F1F1F"/>
                </a:solidFill>
                <a:latin typeface="Arial"/>
                <a:cs typeface="Arial"/>
              </a:rPr>
              <a:t>makes</a:t>
            </a:r>
            <a:r>
              <a:rPr dirty="0" sz="1200" spc="-2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most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1F1F1F"/>
                </a:solidFill>
                <a:latin typeface="Arial"/>
                <a:cs typeface="Arial"/>
              </a:rPr>
              <a:t>no.</a:t>
            </a:r>
            <a:r>
              <a:rPr dirty="0" sz="1200" spc="-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200" spc="-15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1F1F1F"/>
                </a:solidFill>
                <a:latin typeface="Arial"/>
                <a:cs typeface="Arial"/>
              </a:rPr>
              <a:t>bookings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2022-11-08T08:19:39Z</dcterms:created>
  <dcterms:modified xsi:type="dcterms:W3CDTF">2022-11-08T08:19:39Z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2022-10-29T00:00:00Z</vt:filetime>
  </property>
  <property fmtid="{D5CDD505-2E9C-101B-9397-08002B2CF9AE}" pid="3" name="LastSaved">
    <vt:filetime>2022-11-08T00:00:00Z</vt:filetime>
  </property>
</Properties>
</file>